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321" r:id="rId37"/>
    <p:sldId id="336" r:id="rId38"/>
    <p:sldId id="294" r:id="rId39"/>
    <p:sldId id="337" r:id="rId40"/>
    <p:sldId id="296" r:id="rId41"/>
    <p:sldId id="297" r:id="rId42"/>
    <p:sldId id="298" r:id="rId43"/>
    <p:sldId id="331" r:id="rId44"/>
    <p:sldId id="300" r:id="rId45"/>
    <p:sldId id="332" r:id="rId46"/>
    <p:sldId id="302" r:id="rId47"/>
    <p:sldId id="333" r:id="rId48"/>
    <p:sldId id="304" r:id="rId49"/>
    <p:sldId id="334" r:id="rId50"/>
    <p:sldId id="306" r:id="rId51"/>
    <p:sldId id="335" r:id="rId52"/>
    <p:sldId id="308" r:id="rId53"/>
    <p:sldId id="309" r:id="rId54"/>
    <p:sldId id="310" r:id="rId55"/>
    <p:sldId id="311" r:id="rId56"/>
    <p:sldId id="312" r:id="rId57"/>
    <p:sldId id="313" r:id="rId58"/>
    <p:sldId id="314" r:id="rId59"/>
    <p:sldId id="315" r:id="rId60"/>
    <p:sldId id="316" r:id="rId61"/>
    <p:sldId id="323" r:id="rId62"/>
    <p:sldId id="324" r:id="rId63"/>
    <p:sldId id="325" r:id="rId64"/>
    <p:sldId id="326" r:id="rId65"/>
    <p:sldId id="327" r:id="rId66"/>
    <p:sldId id="328" r:id="rId67"/>
    <p:sldId id="329" r:id="rId68"/>
    <p:sldId id="330" r:id="rId69"/>
    <p:sldId id="317" r:id="rId70"/>
    <p:sldId id="318" r:id="rId71"/>
    <p:sldId id="319" r:id="rId72"/>
    <p:sldId id="320" r:id="rId73"/>
    <p:sldId id="338" r:id="rId7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32" autoAdjust="0"/>
    <p:restoredTop sz="40816" autoAdjust="0"/>
  </p:normalViewPr>
  <p:slideViewPr>
    <p:cSldViewPr>
      <p:cViewPr varScale="1">
        <p:scale>
          <a:sx n="34" d="100"/>
          <a:sy n="34" d="100"/>
        </p:scale>
        <p:origin x="1830"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86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474451B1-009E-4872-BE23-BEFEA3D8988E}" type="slidenum">
              <a:rPr lang="en-US"/>
              <a:pPr>
                <a:defRPr/>
              </a:pPr>
              <a:t>‹#›</a:t>
            </a:fld>
            <a:endParaRPr lang="en-US"/>
          </a:p>
        </p:txBody>
      </p:sp>
    </p:spTree>
    <p:extLst>
      <p:ext uri="{BB962C8B-B14F-4D97-AF65-F5344CB8AC3E}">
        <p14:creationId xmlns:p14="http://schemas.microsoft.com/office/powerpoint/2010/main" val="26250540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a:t>
            </a:r>
            <a:r>
              <a:rPr lang="en-US" altLang="en-US" dirty="0" err="1" smtClean="0"/>
              <a:t>Fecha</a:t>
            </a:r>
            <a:r>
              <a:rPr lang="en-US" altLang="en-US" dirty="0" smtClean="0"/>
              <a:t> de la </a:t>
            </a:r>
            <a:r>
              <a:rPr lang="en-US" altLang="en-US" dirty="0" err="1" smtClean="0"/>
              <a:t>creación</a:t>
            </a:r>
            <a:r>
              <a:rPr lang="en-US" altLang="en-US" dirty="0" smtClean="0"/>
              <a:t> o la </a:t>
            </a:r>
            <a:r>
              <a:rPr lang="en-US" altLang="en-US" dirty="0" err="1" smtClean="0"/>
              <a:t>última</a:t>
            </a:r>
            <a:r>
              <a:rPr lang="en-US" altLang="en-US" dirty="0" smtClean="0"/>
              <a:t> </a:t>
            </a:r>
            <a:r>
              <a:rPr lang="en-US" altLang="en-US" dirty="0" err="1" smtClean="0"/>
              <a:t>revisión</a:t>
            </a:r>
            <a:r>
              <a:rPr lang="en-US" altLang="en-US" dirty="0" smtClean="0"/>
              <a:t> de la </a:t>
            </a:r>
            <a:r>
              <a:rPr lang="en-US" altLang="en-US" dirty="0" err="1" smtClean="0"/>
              <a:t>diapositiva</a:t>
            </a:r>
            <a:r>
              <a:rPr lang="en-US" altLang="en-US" dirty="0" smtClean="0"/>
              <a:t> dada </a:t>
            </a:r>
            <a:r>
              <a:rPr lang="en-US" altLang="en-US" dirty="0" err="1" smtClean="0"/>
              <a:t>encima</a:t>
            </a:r>
            <a:r>
              <a:rPr lang="en-US" altLang="en-US" dirty="0" smtClean="0"/>
              <a:t> de </a:t>
            </a:r>
            <a:r>
              <a:rPr lang="en-US" altLang="en-US" dirty="0" err="1" smtClean="0"/>
              <a:t>las</a:t>
            </a:r>
            <a:r>
              <a:rPr lang="en-US" altLang="en-US" dirty="0" smtClean="0"/>
              <a:t> </a:t>
            </a:r>
            <a:r>
              <a:rPr lang="en-US" altLang="en-US" dirty="0" err="1" smtClean="0"/>
              <a:t>notas</a:t>
            </a:r>
            <a:r>
              <a:rPr lang="en-US" altLang="en-US" dirty="0" smtClean="0"/>
              <a:t> de </a:t>
            </a:r>
            <a:r>
              <a:rPr lang="en-US" altLang="en-US" dirty="0" err="1" smtClean="0"/>
              <a:t>cada</a:t>
            </a:r>
            <a:r>
              <a:rPr lang="en-US" altLang="en-US" dirty="0" smtClean="0"/>
              <a:t> </a:t>
            </a:r>
            <a:r>
              <a:rPr lang="en-US" altLang="en-US" dirty="0" err="1" smtClean="0"/>
              <a:t>diapositiva</a:t>
            </a:r>
            <a:r>
              <a:rPr lang="en-US" altLang="en-US" dirty="0" smtClean="0"/>
              <a:t>)</a:t>
            </a:r>
          </a:p>
          <a:p>
            <a:endParaRPr lang="en-US" dirty="0" smtClean="0"/>
          </a:p>
          <a:p>
            <a:r>
              <a:rPr lang="en-US" dirty="0" smtClean="0"/>
              <a:t>Nota:</a:t>
            </a:r>
          </a:p>
          <a:p>
            <a:r>
              <a:rPr lang="en-US" dirty="0" smtClean="0"/>
              <a:t>Los </a:t>
            </a:r>
            <a:r>
              <a:rPr lang="en-US" dirty="0" err="1" smtClean="0"/>
              <a:t>ejemplos</a:t>
            </a:r>
            <a:r>
              <a:rPr lang="en-US" dirty="0" smtClean="0"/>
              <a:t> de </a:t>
            </a:r>
            <a:r>
              <a:rPr lang="en-US" dirty="0" err="1" smtClean="0"/>
              <a:t>esta</a:t>
            </a:r>
            <a:r>
              <a:rPr lang="en-US" dirty="0" smtClean="0"/>
              <a:t> </a:t>
            </a:r>
            <a:r>
              <a:rPr lang="en-US" dirty="0" err="1" smtClean="0"/>
              <a:t>presentación</a:t>
            </a:r>
            <a:r>
              <a:rPr lang="en-US" baseline="0" dirty="0" smtClean="0"/>
              <a:t> son </a:t>
            </a:r>
            <a:r>
              <a:rPr lang="en-US" baseline="0" dirty="0" err="1" smtClean="0"/>
              <a:t>modificados</a:t>
            </a:r>
            <a:r>
              <a:rPr lang="en-US" baseline="0" dirty="0" smtClean="0"/>
              <a:t> de </a:t>
            </a:r>
            <a:r>
              <a:rPr lang="en-US" baseline="0" dirty="0" err="1" smtClean="0"/>
              <a:t>registros</a:t>
            </a:r>
            <a:r>
              <a:rPr lang="en-US" baseline="0" dirty="0" smtClean="0"/>
              <a:t> </a:t>
            </a:r>
            <a:r>
              <a:rPr lang="en-US" baseline="0" dirty="0" err="1" smtClean="0"/>
              <a:t>actuales</a:t>
            </a:r>
            <a:r>
              <a:rPr lang="en-US" baseline="0" dirty="0" smtClean="0"/>
              <a:t> de NACO in el </a:t>
            </a:r>
            <a:r>
              <a:rPr lang="en-US" baseline="0" dirty="0" err="1" smtClean="0"/>
              <a:t>archivo</a:t>
            </a:r>
            <a:r>
              <a:rPr lang="en-US" baseline="0" dirty="0" smtClean="0"/>
              <a:t> NAF. El </a:t>
            </a:r>
            <a:r>
              <a:rPr lang="en-US" baseline="0" dirty="0" err="1" smtClean="0"/>
              <a:t>creador</a:t>
            </a:r>
            <a:r>
              <a:rPr lang="en-US" baseline="0" dirty="0" smtClean="0"/>
              <a:t> de </a:t>
            </a:r>
            <a:r>
              <a:rPr lang="en-US" baseline="0" dirty="0" err="1" smtClean="0"/>
              <a:t>este</a:t>
            </a:r>
            <a:r>
              <a:rPr lang="en-US" baseline="0" dirty="0" smtClean="0"/>
              <a:t> </a:t>
            </a:r>
            <a:r>
              <a:rPr lang="en-US" baseline="0" dirty="0" err="1" smtClean="0"/>
              <a:t>módulo</a:t>
            </a:r>
            <a:r>
              <a:rPr lang="en-US" baseline="0" dirty="0" smtClean="0"/>
              <a:t> </a:t>
            </a:r>
            <a:r>
              <a:rPr lang="en-US" baseline="0" dirty="0" err="1" smtClean="0"/>
              <a:t>quería</a:t>
            </a:r>
            <a:r>
              <a:rPr lang="en-US" baseline="0" dirty="0" smtClean="0"/>
              <a:t> </a:t>
            </a:r>
            <a:r>
              <a:rPr lang="en-US" baseline="0" dirty="0" err="1" smtClean="0"/>
              <a:t>demonstrar</a:t>
            </a:r>
            <a:r>
              <a:rPr lang="en-US" baseline="0" dirty="0" smtClean="0"/>
              <a:t> los </a:t>
            </a:r>
            <a:r>
              <a:rPr lang="en-US" baseline="0" dirty="0" err="1" smtClean="0"/>
              <a:t>puntos</a:t>
            </a:r>
            <a:r>
              <a:rPr lang="en-US" baseline="0" dirty="0" smtClean="0"/>
              <a:t> de </a:t>
            </a:r>
            <a:r>
              <a:rPr lang="en-US" baseline="0" dirty="0" err="1" smtClean="0"/>
              <a:t>accesso</a:t>
            </a:r>
            <a:r>
              <a:rPr lang="en-US" baseline="0" dirty="0" smtClean="0"/>
              <a:t> </a:t>
            </a:r>
            <a:r>
              <a:rPr lang="en-US" baseline="0" dirty="0" err="1" smtClean="0"/>
              <a:t>corrientes</a:t>
            </a:r>
            <a:r>
              <a:rPr lang="en-US" baseline="0" dirty="0" smtClean="0"/>
              <a:t> y la </a:t>
            </a:r>
            <a:r>
              <a:rPr lang="en-US" baseline="0" dirty="0" err="1" smtClean="0"/>
              <a:t>información</a:t>
            </a:r>
            <a:r>
              <a:rPr lang="en-US" baseline="0" dirty="0" smtClean="0"/>
              <a:t> del 670. Sin embargo, </a:t>
            </a:r>
            <a:r>
              <a:rPr lang="en-US" baseline="0" dirty="0" err="1" smtClean="0"/>
              <a:t>unos</a:t>
            </a:r>
            <a:r>
              <a:rPr lang="en-US" baseline="0" dirty="0" smtClean="0"/>
              <a:t> </a:t>
            </a:r>
            <a:r>
              <a:rPr lang="en-US" baseline="0" dirty="0" err="1" smtClean="0"/>
              <a:t>registros</a:t>
            </a:r>
            <a:r>
              <a:rPr lang="en-US" baseline="0" dirty="0" smtClean="0"/>
              <a:t> se </a:t>
            </a:r>
            <a:r>
              <a:rPr lang="en-US" baseline="0" dirty="0" err="1" smtClean="0"/>
              <a:t>cambiaron</a:t>
            </a:r>
            <a:r>
              <a:rPr lang="en-US" baseline="0" dirty="0" smtClean="0"/>
              <a:t> (con </a:t>
            </a:r>
            <a:r>
              <a:rPr lang="en-US" baseline="0" dirty="0" err="1" smtClean="0"/>
              <a:t>una</a:t>
            </a:r>
            <a:r>
              <a:rPr lang="en-US" baseline="0" dirty="0" smtClean="0"/>
              <a:t> </a:t>
            </a:r>
            <a:r>
              <a:rPr lang="en-US" baseline="0" dirty="0" err="1" smtClean="0"/>
              <a:t>copia</a:t>
            </a:r>
            <a:r>
              <a:rPr lang="en-US" baseline="0" dirty="0" smtClean="0"/>
              <a:t> local de los </a:t>
            </a:r>
            <a:r>
              <a:rPr lang="en-US" baseline="0" dirty="0" err="1" smtClean="0"/>
              <a:t>registros</a:t>
            </a:r>
            <a:r>
              <a:rPr lang="en-US" baseline="0" dirty="0" smtClean="0"/>
              <a:t>) para los </a:t>
            </a:r>
            <a:r>
              <a:rPr lang="en-US" baseline="0" dirty="0" err="1" smtClean="0"/>
              <a:t>propósitos</a:t>
            </a:r>
            <a:r>
              <a:rPr lang="en-US" baseline="0" dirty="0" smtClean="0"/>
              <a:t> de </a:t>
            </a:r>
            <a:r>
              <a:rPr lang="en-US" baseline="0" dirty="0" err="1" smtClean="0"/>
              <a:t>instrucción</a:t>
            </a:r>
            <a:r>
              <a:rPr lang="en-US" baseline="0" dirty="0" smtClean="0"/>
              <a:t>. </a:t>
            </a:r>
            <a:r>
              <a:rPr lang="en-US" baseline="0" dirty="0" err="1" smtClean="0"/>
              <a:t>Por</a:t>
            </a:r>
            <a:r>
              <a:rPr lang="en-US" baseline="0" dirty="0" smtClean="0"/>
              <a:t> favor, </a:t>
            </a:r>
            <a:r>
              <a:rPr lang="en-US" baseline="0" dirty="0" err="1" smtClean="0"/>
              <a:t>digan</a:t>
            </a:r>
            <a:r>
              <a:rPr lang="en-US" baseline="0" dirty="0" smtClean="0"/>
              <a:t> a los </a:t>
            </a:r>
            <a:r>
              <a:rPr lang="en-US" baseline="0" dirty="0" err="1" smtClean="0"/>
              <a:t>estudiantes</a:t>
            </a:r>
            <a:r>
              <a:rPr lang="en-US" baseline="0" dirty="0" smtClean="0"/>
              <a:t> </a:t>
            </a:r>
            <a:r>
              <a:rPr lang="en-US" baseline="0" dirty="0" err="1" smtClean="0"/>
              <a:t>que</a:t>
            </a:r>
            <a:r>
              <a:rPr lang="en-US" baseline="0" dirty="0" smtClean="0"/>
              <a:t> los </a:t>
            </a:r>
            <a:r>
              <a:rPr lang="en-US" baseline="0" dirty="0" err="1" smtClean="0"/>
              <a:t>registros</a:t>
            </a:r>
            <a:r>
              <a:rPr lang="en-US" baseline="0" dirty="0" smtClean="0"/>
              <a:t> </a:t>
            </a:r>
            <a:r>
              <a:rPr lang="en-US" baseline="0" dirty="0" err="1" smtClean="0"/>
              <a:t>en</a:t>
            </a:r>
            <a:r>
              <a:rPr lang="en-US" baseline="0" dirty="0" smtClean="0"/>
              <a:t> el base de </a:t>
            </a:r>
            <a:r>
              <a:rPr lang="en-US" baseline="0" dirty="0" err="1" smtClean="0"/>
              <a:t>datos</a:t>
            </a:r>
            <a:r>
              <a:rPr lang="en-US" baseline="0" dirty="0" smtClean="0"/>
              <a:t> de NACO NO </a:t>
            </a:r>
            <a:r>
              <a:rPr lang="en-US" baseline="0" dirty="0" err="1" smtClean="0"/>
              <a:t>cambiaron</a:t>
            </a:r>
            <a:r>
              <a:rPr lang="en-US" baseline="0" dirty="0" smtClean="0"/>
              <a:t>, y no hay </a:t>
            </a:r>
            <a:r>
              <a:rPr lang="en-US" baseline="0" dirty="0" err="1" smtClean="0"/>
              <a:t>una</a:t>
            </a:r>
            <a:r>
              <a:rPr lang="en-US" baseline="0" dirty="0" smtClean="0"/>
              <a:t> </a:t>
            </a:r>
            <a:r>
              <a:rPr lang="en-US" baseline="0" dirty="0" err="1" smtClean="0"/>
              <a:t>correlación</a:t>
            </a:r>
            <a:r>
              <a:rPr lang="en-US" baseline="0" dirty="0" smtClean="0"/>
              <a:t> entre </a:t>
            </a:r>
            <a:r>
              <a:rPr lang="en-US" baseline="0" dirty="0" err="1" smtClean="0"/>
              <a:t>este</a:t>
            </a:r>
            <a:r>
              <a:rPr lang="en-US" baseline="0" dirty="0" smtClean="0"/>
              <a:t> </a:t>
            </a:r>
            <a:r>
              <a:rPr lang="en-US" baseline="0" dirty="0" err="1" smtClean="0"/>
              <a:t>módulo</a:t>
            </a:r>
            <a:r>
              <a:rPr lang="en-US" baseline="0" dirty="0" smtClean="0"/>
              <a:t> y los </a:t>
            </a:r>
            <a:r>
              <a:rPr lang="en-US" baseline="0" dirty="0" err="1" smtClean="0"/>
              <a:t>registros</a:t>
            </a:r>
            <a:r>
              <a:rPr lang="en-US" baseline="0" dirty="0" smtClean="0"/>
              <a:t> </a:t>
            </a:r>
            <a:r>
              <a:rPr lang="en-US" baseline="0" dirty="0" err="1" smtClean="0"/>
              <a:t>actuales</a:t>
            </a:r>
            <a:r>
              <a:rPr lang="en-US" baseline="0" dirty="0" smtClean="0"/>
              <a:t> </a:t>
            </a:r>
            <a:r>
              <a:rPr lang="en-US" baseline="0" dirty="0" err="1" smtClean="0"/>
              <a:t>en</a:t>
            </a:r>
            <a:r>
              <a:rPr lang="en-US" baseline="0" dirty="0" smtClean="0"/>
              <a:t> el base de </a:t>
            </a:r>
            <a:r>
              <a:rPr lang="en-US" baseline="0" dirty="0" err="1" smtClean="0"/>
              <a:t>datos</a:t>
            </a:r>
            <a:r>
              <a:rPr lang="en-US" baseline="0" dirty="0" smtClean="0"/>
              <a:t> de NACO.</a:t>
            </a:r>
            <a:endParaRPr lang="en-US" dirty="0"/>
          </a:p>
        </p:txBody>
      </p:sp>
      <p:sp>
        <p:nvSpPr>
          <p:cNvPr id="4" name="Slide Number Placeholder 3"/>
          <p:cNvSpPr>
            <a:spLocks noGrp="1"/>
          </p:cNvSpPr>
          <p:nvPr>
            <p:ph type="sldNum" sz="quarter" idx="10"/>
          </p:nvPr>
        </p:nvSpPr>
        <p:spPr/>
        <p:txBody>
          <a:bodyPr/>
          <a:lstStyle/>
          <a:p>
            <a:pPr>
              <a:defRPr/>
            </a:pPr>
            <a:fld id="{474451B1-009E-4872-BE23-BEFEA3D8988E}" type="slidenum">
              <a:rPr lang="en-US" smtClean="0"/>
              <a:pPr>
                <a:defRPr/>
              </a:pPr>
              <a:t>1</a:t>
            </a:fld>
            <a:endParaRPr lang="en-US"/>
          </a:p>
        </p:txBody>
      </p:sp>
    </p:spTree>
    <p:extLst>
      <p:ext uri="{BB962C8B-B14F-4D97-AF65-F5344CB8AC3E}">
        <p14:creationId xmlns:p14="http://schemas.microsoft.com/office/powerpoint/2010/main" val="2474793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03ADBCD-A975-4011-9E85-DBEAA212E5B9}" type="slidenum">
              <a:rPr lang="en-US" altLang="en-US" smtClean="0"/>
              <a:pPr eaLnBrk="1" hangingPunct="1"/>
              <a:t>2</a:t>
            </a:fld>
            <a:endParaRPr lang="en-US" altLang="en-US" smtClean="0"/>
          </a:p>
        </p:txBody>
      </p:sp>
      <p:sp>
        <p:nvSpPr>
          <p:cNvPr id="69635" name="Rectangle 2"/>
          <p:cNvSpPr>
            <a:spLocks noGrp="1" noRot="1" noChangeAspect="1" noChangeArrowheads="1" noTextEdit="1"/>
          </p:cNvSpPr>
          <p:nvPr>
            <p:ph type="sldImg"/>
          </p:nvPr>
        </p:nvSpPr>
        <p:spPr>
          <a:xfrm>
            <a:off x="1144588" y="687388"/>
            <a:ext cx="4572000" cy="3429000"/>
          </a:xfrm>
          <a:ln/>
        </p:spPr>
      </p:sp>
      <p:sp>
        <p:nvSpPr>
          <p:cNvPr id="69636"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eaLnBrk="1" hangingPunct="1"/>
            <a:endParaRPr lang="es-ES" altLang="en-US" dirty="0" smtClean="0"/>
          </a:p>
          <a:p>
            <a:pPr eaLnBrk="1" hangingPunct="1"/>
            <a:r>
              <a:rPr lang="es-ES" altLang="en-US" dirty="0" smtClean="0"/>
              <a:t>Ustedes ya deben saber cómo crear un registro de autoridad RDA "perfecto". La capacitación que han recibido les ha dado todo lo que necesitan saber para hacerlo.</a:t>
            </a:r>
            <a:br>
              <a:rPr lang="es-ES" altLang="en-US" dirty="0" smtClean="0"/>
            </a:br>
            <a:r>
              <a:rPr lang="es-ES" altLang="en-US" dirty="0" smtClean="0"/>
              <a:t>Y también saben la importancia de hacer primeramente una búsqueda para asegurarse de que el nombre que van a establecer no haya sido ya establecido por otro colega NACO que tiene la misma capacitación.</a:t>
            </a:r>
            <a:br>
              <a:rPr lang="es-ES" altLang="en-US" dirty="0" smtClean="0"/>
            </a:br>
            <a:r>
              <a:rPr lang="es-ES" altLang="en-US" dirty="0" smtClean="0"/>
              <a:t>Sin embargo ... (siguiente diapositiva)</a:t>
            </a:r>
            <a:endParaRPr lang="en-US" altLang="en-US" dirty="0"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4E3E362-C82B-4599-8D1D-5B3346C27AAE}" type="slidenum">
              <a:rPr lang="en-US" altLang="en-US" smtClean="0"/>
              <a:pPr eaLnBrk="1" hangingPunct="1"/>
              <a:t>3</a:t>
            </a:fld>
            <a:endParaRPr lang="en-US" altLang="en-US" smtClean="0"/>
          </a:p>
        </p:txBody>
      </p:sp>
      <p:sp>
        <p:nvSpPr>
          <p:cNvPr id="70659" name="Rectangle 2"/>
          <p:cNvSpPr>
            <a:spLocks noGrp="1" noRot="1" noChangeAspect="1" noChangeArrowheads="1" noTextEdit="1"/>
          </p:cNvSpPr>
          <p:nvPr>
            <p:ph type="sldImg"/>
          </p:nvPr>
        </p:nvSpPr>
        <p:spPr>
          <a:xfrm>
            <a:off x="1144588" y="687388"/>
            <a:ext cx="4572000" cy="3429000"/>
          </a:xfrm>
          <a:ln/>
        </p:spPr>
      </p:sp>
      <p:sp>
        <p:nvSpPr>
          <p:cNvPr id="70660"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eaLnBrk="1" hangingPunct="1"/>
            <a:endParaRPr lang="es-ES" altLang="en-US" dirty="0" smtClean="0"/>
          </a:p>
          <a:p>
            <a:pPr eaLnBrk="1" hangingPunct="1"/>
            <a:r>
              <a:rPr lang="es-ES" altLang="en-US" dirty="0" smtClean="0"/>
              <a:t>En realidad, el trabajo NACO que harán en el futuro a menudo implica interactuar con registros de NACO ya existentes. Y esos registros NACO ya existentes no siempre estarán a la altura de los estándares que ustedes tienen.</a:t>
            </a:r>
            <a:br>
              <a:rPr lang="es-ES" altLang="en-US" dirty="0" smtClean="0"/>
            </a:br>
            <a:r>
              <a:rPr lang="es-ES" altLang="en-US" dirty="0" smtClean="0"/>
              <a:t>En la siguiente diapositiva, echaremos un vistazo a los pasos que deberá tomar cada vez que ustedes encuentran registros NACO dentro de sus flujos de catalogación y lo que hay que hacer.</a:t>
            </a:r>
          </a:p>
          <a:p>
            <a:pPr eaLnBrk="1" hangingPunct="1"/>
            <a:r>
              <a:rPr lang="en-US" altLang="en-US" dirty="0" smtClean="0">
                <a:latin typeface="Calibri" pitchFamily="34" charset="0"/>
              </a:rPr>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66B036A-97C2-4C5E-87D4-A168F7357E4E}" type="slidenum">
              <a:rPr lang="en-US" altLang="en-US" smtClean="0"/>
              <a:pPr eaLnBrk="1" hangingPunct="1"/>
              <a:t>4</a:t>
            </a:fld>
            <a:endParaRPr lang="en-US" altLang="en-US" smtClean="0"/>
          </a:p>
        </p:txBody>
      </p:sp>
      <p:sp>
        <p:nvSpPr>
          <p:cNvPr id="71683" name="Rectangle 2"/>
          <p:cNvSpPr>
            <a:spLocks noGrp="1" noRot="1" noChangeAspect="1" noChangeArrowheads="1" noTextEdit="1"/>
          </p:cNvSpPr>
          <p:nvPr>
            <p:ph type="sldImg"/>
          </p:nvPr>
        </p:nvSpPr>
        <p:spPr>
          <a:xfrm>
            <a:off x="1144588" y="687388"/>
            <a:ext cx="4572000" cy="3429000"/>
          </a:xfrm>
          <a:ln/>
        </p:spPr>
      </p:sp>
      <p:sp>
        <p:nvSpPr>
          <p:cNvPr id="71684"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eaLnBrk="1" hangingPunct="1"/>
            <a:endParaRPr lang="es-ES" altLang="en-US" dirty="0" smtClean="0"/>
          </a:p>
          <a:p>
            <a:pPr eaLnBrk="1" hangingPunct="1"/>
            <a:r>
              <a:rPr lang="es-ES" altLang="en-US" dirty="0" smtClean="0"/>
              <a:t>El principio básico es que cada registro de autoridad NACO se crea con la codificación de MARC para RDA (en el campo fijo "Reglas" 008/10 = z ; y el </a:t>
            </a:r>
            <a:r>
              <a:rPr lang="es-ES" altLang="en-US" dirty="0" err="1" smtClean="0"/>
              <a:t>subcampo</a:t>
            </a:r>
            <a:r>
              <a:rPr lang="es-ES" altLang="en-US" dirty="0" smtClean="0"/>
              <a:t> $e en el campo variable 040 deber codificares “</a:t>
            </a:r>
            <a:r>
              <a:rPr lang="es-ES" altLang="en-US" dirty="0" err="1" smtClean="0"/>
              <a:t>rda</a:t>
            </a:r>
            <a:r>
              <a:rPr lang="es-ES" altLang="en-US" dirty="0" smtClean="0"/>
              <a:t>”).  Esto constituye la codificación básica del registro. Por supuesto, los datos que se agregan a un nuevo registro variarán de un catalogador a otro – en otras palabras según el juicio del catalogador.</a:t>
            </a:r>
          </a:p>
          <a:p>
            <a:pPr eaLnBrk="1" hangingPunct="1"/>
            <a:r>
              <a:rPr lang="es-ES" altLang="en-US" dirty="0" smtClean="0"/>
              <a:t/>
            </a:r>
            <a:br>
              <a:rPr lang="es-ES" altLang="en-US" dirty="0" smtClean="0"/>
            </a:br>
            <a:r>
              <a:rPr lang="es-ES" altLang="en-US" dirty="0" smtClean="0"/>
              <a:t>Pero ¿qué pasa con los registros de autoridad NACO ya existentes?  ¿Van a tener siempre la codificación de RDA? ¿Tendrá que hacer algo si se encuentra con un  registro de autoridad  NACO que no contiene esta codificación y usted lo necesita para agregar el punto de acceso a un recurso que se está catalogando? Hablaremos más sobre esto a continuación.</a:t>
            </a:r>
            <a:endParaRPr lang="en-US" altLang="en-US" dirty="0"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44C0DDE-7C07-4A18-84E4-3772D9E1F5E7}" type="slidenum">
              <a:rPr lang="en-US" altLang="en-US" smtClean="0"/>
              <a:pPr eaLnBrk="1" hangingPunct="1"/>
              <a:t>5</a:t>
            </a:fld>
            <a:endParaRPr lang="en-US" altLang="en-US" smtClean="0"/>
          </a:p>
        </p:txBody>
      </p:sp>
      <p:sp>
        <p:nvSpPr>
          <p:cNvPr id="72707" name="Rectangle 2"/>
          <p:cNvSpPr>
            <a:spLocks noGrp="1" noRot="1" noChangeAspect="1" noChangeArrowheads="1" noTextEdit="1"/>
          </p:cNvSpPr>
          <p:nvPr>
            <p:ph type="sldImg"/>
          </p:nvPr>
        </p:nvSpPr>
        <p:spPr>
          <a:xfrm>
            <a:off x="1144588" y="687388"/>
            <a:ext cx="4572000" cy="3429000"/>
          </a:xfrm>
          <a:ln/>
        </p:spPr>
      </p:sp>
      <p:sp>
        <p:nvSpPr>
          <p:cNvPr id="72708"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eaLnBrk="1" hangingPunct="1"/>
            <a:endParaRPr lang="es-ES" altLang="en-US" dirty="0" smtClean="0"/>
          </a:p>
          <a:p>
            <a:pPr eaLnBrk="1" hangingPunct="1"/>
            <a:r>
              <a:rPr lang="es-ES" altLang="en-US" dirty="0" smtClean="0"/>
              <a:t>Se generan algunos registros de autoridad que no tienen ninguna relación directa con un registro bibliográfico. </a:t>
            </a:r>
          </a:p>
          <a:p>
            <a:pPr eaLnBrk="1" hangingPunct="1"/>
            <a:r>
              <a:rPr lang="es-ES" altLang="en-US" dirty="0" smtClean="0"/>
              <a:t>Por ejemplo, si usted necesita crear un RAN para una entidad corporativa y quiere agregar referencias para mostrar la relación con una entidad de jerarquía superior; puede hacerlo sin que este nombre esté representado en ningún registro bibliográfico.</a:t>
            </a:r>
            <a:endParaRPr lang="en-US" altLang="en-US" dirty="0"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A039A6B-8849-485A-999F-D699BCE244BE}" type="slidenum">
              <a:rPr lang="en-US" altLang="en-US" smtClean="0"/>
              <a:pPr eaLnBrk="1" hangingPunct="1"/>
              <a:t>6</a:t>
            </a:fld>
            <a:endParaRPr lang="en-US" altLang="en-US" smtClean="0"/>
          </a:p>
        </p:txBody>
      </p:sp>
      <p:sp>
        <p:nvSpPr>
          <p:cNvPr id="73731" name="Rectangle 2"/>
          <p:cNvSpPr>
            <a:spLocks noGrp="1" noRot="1" noChangeAspect="1" noChangeArrowheads="1" noTextEdit="1"/>
          </p:cNvSpPr>
          <p:nvPr>
            <p:ph type="sldImg"/>
          </p:nvPr>
        </p:nvSpPr>
        <p:spPr>
          <a:xfrm>
            <a:off x="1144588" y="687388"/>
            <a:ext cx="4572000" cy="3429000"/>
          </a:xfrm>
          <a:ln/>
        </p:spPr>
      </p:sp>
      <p:sp>
        <p:nvSpPr>
          <p:cNvPr id="73732"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marL="228600" indent="-228600" eaLnBrk="1" hangingPunct="1"/>
            <a:endParaRPr lang="es-ES" altLang="en-US" dirty="0" smtClean="0"/>
          </a:p>
          <a:p>
            <a:pPr marL="228600" indent="-228600" eaLnBrk="1" hangingPunct="1"/>
            <a:r>
              <a:rPr lang="es-ES" altLang="en-US" dirty="0" smtClean="0"/>
              <a:t>Las búsquedas son muy importantes. Una buena búsqueda les dará confianza para tomar las medidas adecuadas – veremos tres escenarios:</a:t>
            </a:r>
          </a:p>
          <a:p>
            <a:pPr marL="228600" indent="-228600" eaLnBrk="1" hangingPunct="1"/>
            <a:r>
              <a:rPr lang="es-ES" altLang="en-US" dirty="0" smtClean="0"/>
              <a:t>	1)  Ustedes hacen una búsqueda y encuentran un RAN para la entidad que necesitan – estas son buenas noticias! Si el punto de acceso autorizado se basa en el nombre preferido que se utiliza en el recurso que tiene en la mano entonces, el catalogador ha hecho un trabajo excelente al agregar los atributos al registro de autoridad existente. Si usted no encuentra nuevas variantes del nombre, y ningún nuevo atributo identificados en el recurso que tiene en la mano, todo lo que necesitan hacer es utilizar el punto de acceso autorizado en el registro bibliográfico que está creando o revisando y adelante – se cumple su flujo de trabajo.</a:t>
            </a:r>
          </a:p>
          <a:p>
            <a:pPr marL="228600" indent="-228600" eaLnBrk="1" hangingPunct="1"/>
            <a:r>
              <a:rPr lang="en-US" altLang="en-US" dirty="0" smtClean="0">
                <a:latin typeface="Calibri" pitchFamily="34" charset="0"/>
              </a:rPr>
              <a:t> 	2) </a:t>
            </a:r>
            <a:r>
              <a:rPr lang="es-ES" altLang="en-US" dirty="0" smtClean="0"/>
              <a:t>Ustedes realizan una búsqueda y encuentran un RAN para la entidad que usted necesita – OK, buenas noticias! Pero en este caso, el recurso que Ud. tiene en la mano tiene el uso diferente del nombre. O tal vez usted ha identificado atributos en el recurso en la mano que podría mejorar el registro de autoridad existente. El punto de acceso autorizado probablemente no tendrá que cambiar, pero les gustaría actualizar el registro de autoridad existente para agregar el variante del nombre y/o los nuevos atributos.  Por favor recuerde que un registro de autoridad NACO existente que no está tan "completo" como le gustaría a </a:t>
            </a:r>
            <a:r>
              <a:rPr lang="es-ES" altLang="en-US" dirty="0" err="1" smtClean="0"/>
              <a:t>ud.</a:t>
            </a:r>
            <a:r>
              <a:rPr lang="es-ES" altLang="en-US" dirty="0" smtClean="0"/>
              <a:t>, no constituye una consideración sobre el catalogador que lo creó.  Siempre es posible añadir nuevos atributos o variantes al registro</a:t>
            </a:r>
          </a:p>
          <a:p>
            <a:pPr marL="228600" indent="-228600" eaLnBrk="1" hangingPunct="1"/>
            <a:r>
              <a:rPr lang="en-US" altLang="en-US" dirty="0" smtClean="0">
                <a:latin typeface="Calibri" pitchFamily="34" charset="0"/>
              </a:rPr>
              <a:t>	</a:t>
            </a:r>
            <a:r>
              <a:rPr lang="en-US" altLang="en-US" dirty="0" smtClean="0"/>
              <a:t>3) </a:t>
            </a:r>
            <a:r>
              <a:rPr lang="es-MX" altLang="en-US" dirty="0" smtClean="0"/>
              <a:t>Finalmente, </a:t>
            </a:r>
            <a:r>
              <a:rPr lang="es-MX" altLang="en-US" dirty="0" smtClean="0">
                <a:latin typeface="Calibri" pitchFamily="34" charset="0"/>
              </a:rPr>
              <a:t>si los</a:t>
            </a:r>
            <a:r>
              <a:rPr lang="es-MX" altLang="en-US" dirty="0" smtClean="0"/>
              <a:t> resultados de sus búsquedas exhaustivas resultan en que no se encuentra un registro de autoridad de la entidad que usted necesita – ¡ha llegado al momento perfecto! La oportunidad de crear un nuevo registro de autoridad NACO.</a:t>
            </a:r>
            <a:endParaRPr lang="es-MX" altLang="en-US" dirty="0"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1EDDCAE-8910-4FCC-BD5E-9BB3C3F3D972}" type="slidenum">
              <a:rPr lang="en-US" altLang="en-US" smtClean="0"/>
              <a:pPr eaLnBrk="1" hangingPunct="1"/>
              <a:t>7</a:t>
            </a:fld>
            <a:endParaRPr lang="en-US" altLang="en-US" smtClean="0"/>
          </a:p>
        </p:txBody>
      </p:sp>
      <p:sp>
        <p:nvSpPr>
          <p:cNvPr id="74755" name="Rectangle 2"/>
          <p:cNvSpPr>
            <a:spLocks noGrp="1" noRot="1" noChangeAspect="1" noChangeArrowheads="1" noTextEdit="1"/>
          </p:cNvSpPr>
          <p:nvPr>
            <p:ph type="sldImg"/>
          </p:nvPr>
        </p:nvSpPr>
        <p:spPr>
          <a:xfrm>
            <a:off x="1144588" y="687388"/>
            <a:ext cx="4572000" cy="3429000"/>
          </a:xfrm>
          <a:ln/>
        </p:spPr>
      </p:sp>
      <p:sp>
        <p:nvSpPr>
          <p:cNvPr id="74756"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marL="228600" indent="-228600" eaLnBrk="1" hangingPunct="1"/>
            <a:endParaRPr lang="es-ES" altLang="en-US" dirty="0" smtClean="0"/>
          </a:p>
          <a:p>
            <a:pPr marL="228600" indent="-228600" eaLnBrk="1" hangingPunct="1"/>
            <a:r>
              <a:rPr lang="es-ES" altLang="en-US" dirty="0" smtClean="0"/>
              <a:t>En la diapositiva anterior, vimos tres resultados posibles como resultado de sus búsquedas. El primer resultado - Si encuentra un RAN - Úselo! - Esto tal vez es lo más fácil. Usted no hace ningún cambio en el registro existente. El tercer resultado  - Si no encuentran un RAN – Se crea uno nuevo!  Tal vez sea el escenario más complicado en cuanto a tiempo, pero conlleva la importante tarea de crear un nuevo registro de autoridad. Este es el escenario de "mundo perfecto" - se pone a prueba todo lo que han aprendido en este taller.</a:t>
            </a:r>
          </a:p>
          <a:p>
            <a:pPr marL="228600" indent="-228600" eaLnBrk="1" hangingPunct="1"/>
            <a:endParaRPr lang="es-ES" altLang="en-US" dirty="0" smtClean="0"/>
          </a:p>
          <a:p>
            <a:pPr marL="228600" indent="-228600" eaLnBrk="1" hangingPunct="1"/>
            <a:r>
              <a:rPr lang="es-ES" altLang="en-US" dirty="0" smtClean="0"/>
              <a:t>Pero el segundo resultado – en el que usted si </a:t>
            </a:r>
            <a:r>
              <a:rPr lang="es-ES" altLang="en-US" dirty="0" err="1" smtClean="0"/>
              <a:t>encontra</a:t>
            </a:r>
            <a:r>
              <a:rPr lang="es-ES" altLang="en-US" dirty="0" smtClean="0"/>
              <a:t> un RAN – y puede actualizarlo – nos ofrece múltiples retos y todo tipo de opciones. El resto de este módulo le ayudará a decidir qué se puede hacer con un registro de autoridad NACO existente, y lo que, en algunos casos al menos, usted debe hacer para un registro de autoridad NACO existente.</a:t>
            </a:r>
            <a:endParaRPr lang="en-US" altLang="en-US" dirty="0" smtClean="0"/>
          </a:p>
          <a:p>
            <a:pPr marL="228600" indent="-228600" eaLnBrk="1" hangingPunct="1"/>
            <a:endParaRPr lang="en-US" altLang="en-US" dirty="0"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FE506A7-81E2-4898-B214-41F2A26B0EB9}" type="slidenum">
              <a:rPr lang="en-US" altLang="en-US" smtClean="0"/>
              <a:pPr eaLnBrk="1" hangingPunct="1"/>
              <a:t>8</a:t>
            </a:fld>
            <a:endParaRPr lang="en-US" altLang="en-US" smtClean="0"/>
          </a:p>
        </p:txBody>
      </p:sp>
      <p:sp>
        <p:nvSpPr>
          <p:cNvPr id="75779" name="Rectangle 2"/>
          <p:cNvSpPr>
            <a:spLocks noGrp="1" noRot="1" noChangeAspect="1" noChangeArrowheads="1" noTextEdit="1"/>
          </p:cNvSpPr>
          <p:nvPr>
            <p:ph type="sldImg"/>
          </p:nvPr>
        </p:nvSpPr>
        <p:spPr>
          <a:xfrm>
            <a:off x="1144588" y="687388"/>
            <a:ext cx="4572000" cy="3429000"/>
          </a:xfrm>
          <a:ln/>
        </p:spPr>
      </p:sp>
      <p:sp>
        <p:nvSpPr>
          <p:cNvPr id="75780"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eaLnBrk="1" hangingPunct="1"/>
            <a:endParaRPr lang="es-ES" altLang="en-US" dirty="0" smtClean="0"/>
          </a:p>
          <a:p>
            <a:pPr eaLnBrk="1" hangingPunct="1"/>
            <a:r>
              <a:rPr lang="es-ES" altLang="en-US" dirty="0" smtClean="0"/>
              <a:t>Aunque el proceso NACO parece tratarse solamente de crear nuevos </a:t>
            </a:r>
            <a:r>
              <a:rPr lang="es-ES" altLang="en-US" dirty="0" err="1" smtClean="0"/>
              <a:t>RANs</a:t>
            </a:r>
            <a:r>
              <a:rPr lang="es-ES" altLang="en-US" dirty="0" smtClean="0"/>
              <a:t> para puntos de acceso autorizados, la verdad es que los catalogadores NACO en general se encontrarán a menudo en la posición de necesitar actualizar un RAN existente. </a:t>
            </a:r>
          </a:p>
          <a:p>
            <a:pPr eaLnBrk="1" hangingPunct="1"/>
            <a:endParaRPr lang="es-ES" altLang="en-US" dirty="0" smtClean="0"/>
          </a:p>
          <a:p>
            <a:pPr eaLnBrk="1" hangingPunct="1"/>
            <a:r>
              <a:rPr lang="es-ES" altLang="en-US" dirty="0" smtClean="0"/>
              <a:t>Y la realidad es que un cambio a un registro existente NACO puede implicar la adición de nueva información o cambios en la información existente.</a:t>
            </a:r>
          </a:p>
          <a:p>
            <a:pPr eaLnBrk="1" hangingPunct="1"/>
            <a:r>
              <a:rPr lang="es-ES" altLang="en-US" dirty="0" smtClean="0"/>
              <a:t/>
            </a:r>
            <a:br>
              <a:rPr lang="es-ES" altLang="en-US" dirty="0" smtClean="0"/>
            </a:br>
            <a:r>
              <a:rPr lang="es-ES" altLang="en-US" dirty="0" smtClean="0"/>
              <a:t>¿Cuáles son algunas de las situaciones comunes en las que un catalogador de NACO contemplará una actualización - o puede ser obligatorio  actualizar un registro NACO ya existente?</a:t>
            </a:r>
          </a:p>
          <a:p>
            <a:pPr eaLnBrk="1" hangingPunct="1"/>
            <a:r>
              <a:rPr lang="es-ES" altLang="en-US" dirty="0" smtClean="0"/>
              <a:t/>
            </a:r>
            <a:br>
              <a:rPr lang="es-ES" altLang="en-US" dirty="0" smtClean="0"/>
            </a:br>
            <a:r>
              <a:rPr lang="es-ES" altLang="en-US" dirty="0" smtClean="0"/>
              <a:t>(Lea el texto en la diapositiva y avise que habrá ejemplos y explicaciones adicionales a continuación en las siguientes diapositivas)</a:t>
            </a:r>
            <a:endParaRPr lang="en-US" altLang="en-US" i="1" dirty="0"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B34CEE6-2D82-4638-A3B7-4E8765821119}" type="slidenum">
              <a:rPr lang="en-US" altLang="en-US" smtClean="0"/>
              <a:pPr eaLnBrk="1" hangingPunct="1"/>
              <a:t>9</a:t>
            </a:fld>
            <a:endParaRPr lang="en-US" altLang="en-US" smtClean="0"/>
          </a:p>
        </p:txBody>
      </p:sp>
      <p:sp>
        <p:nvSpPr>
          <p:cNvPr id="76803" name="Rectangle 2"/>
          <p:cNvSpPr>
            <a:spLocks noGrp="1" noRot="1" noChangeAspect="1" noChangeArrowheads="1" noTextEdit="1"/>
          </p:cNvSpPr>
          <p:nvPr>
            <p:ph type="sldImg"/>
          </p:nvPr>
        </p:nvSpPr>
        <p:spPr>
          <a:xfrm>
            <a:off x="1144588" y="687388"/>
            <a:ext cx="4572000" cy="3429000"/>
          </a:xfrm>
          <a:ln/>
        </p:spPr>
      </p:sp>
      <p:sp>
        <p:nvSpPr>
          <p:cNvPr id="76804" name="Rectangle 3"/>
          <p:cNvSpPr>
            <a:spLocks noGrp="1" noChangeArrowheads="1"/>
          </p:cNvSpPr>
          <p:nvPr>
            <p:ph type="body" idx="1"/>
          </p:nvPr>
        </p:nvSpPr>
        <p:spPr>
          <a:xfrm>
            <a:off x="762000" y="4343400"/>
            <a:ext cx="5334000" cy="4113213"/>
          </a:xfrm>
          <a:noFill/>
        </p:spPr>
        <p:txBody>
          <a:bodyPr lIns="92292" tIns="46146" rIns="92292" bIns="46146"/>
          <a:lstStyle/>
          <a:p>
            <a:pPr marL="228600" marR="0" indent="-228600" algn="l" defTabSz="914400" rtl="0" eaLnBrk="1" fontAlgn="base" latinLnBrk="0" hangingPunct="1">
              <a:lnSpc>
                <a:spcPct val="100000"/>
              </a:lnSpc>
              <a:spcBef>
                <a:spcPct val="30000"/>
              </a:spcBef>
              <a:spcAft>
                <a:spcPct val="0"/>
              </a:spcAft>
              <a:buClrTx/>
              <a:buSzTx/>
              <a:buFontTx/>
              <a:buNone/>
              <a:tabLst/>
              <a:defRPr/>
            </a:pPr>
            <a:r>
              <a:rPr lang="es-ES" altLang="en-US" dirty="0" smtClean="0"/>
              <a:t>1 mayo 2013</a:t>
            </a:r>
          </a:p>
          <a:p>
            <a:pPr marL="228600" indent="-228600" eaLnBrk="1" hangingPunct="1"/>
            <a:endParaRPr lang="es-MX" altLang="en-US" i="1" dirty="0" smtClean="0">
              <a:latin typeface="Calibri" pitchFamily="34" charset="0"/>
            </a:endParaRPr>
          </a:p>
          <a:p>
            <a:pPr marL="228600" indent="-228600" eaLnBrk="1" hangingPunct="1"/>
            <a:r>
              <a:rPr lang="es-MX" altLang="en-US" i="1" dirty="0" smtClean="0">
                <a:latin typeface="Calibri" pitchFamily="34" charset="0"/>
              </a:rPr>
              <a:t>(Leer el texto en la diapositiva : ejemplos y mayor explicación en las  siguientes diapositivas)</a:t>
            </a:r>
          </a:p>
          <a:p>
            <a:pPr marL="228600" indent="-228600" eaLnBrk="1" hangingPunct="1"/>
            <a:endParaRPr lang="es-MX" altLang="en-US" i="1" dirty="0" smtClean="0">
              <a:latin typeface="Calibri" pitchFamily="34" charset="0"/>
            </a:endParaRPr>
          </a:p>
          <a:p>
            <a:pPr marL="228600" indent="-228600" eaLnBrk="1" hangingPunct="1"/>
            <a:r>
              <a:rPr lang="es-MX" altLang="en-US" dirty="0" smtClean="0"/>
              <a:t>Segundo punto: Para evaluar y recodificar un RAN existente de RCAA2 o RCAA2-compatible, o creado bajo las reglas anteriores  -</a:t>
            </a:r>
            <a:br>
              <a:rPr lang="es-MX" altLang="en-US" dirty="0" smtClean="0"/>
            </a:br>
            <a:r>
              <a:rPr lang="es-MX" altLang="en-US" dirty="0" smtClean="0"/>
              <a:t>En la mayoría de los casos, el 1XX se debe cambiar (reformular de acuerdo a RDA)</a:t>
            </a:r>
          </a:p>
          <a:p>
            <a:pPr marL="228600" indent="-228600" eaLnBrk="1" hangingPunct="1"/>
            <a:r>
              <a:rPr lang="es-MX" altLang="en-US" dirty="0" smtClean="0">
                <a:latin typeface="Calibri" pitchFamily="34" charset="0"/>
              </a:rPr>
              <a:t>Tercer punto: Evaluar y recodificar un RAN de RCAA2 ya existente para convertirlo a RDA (uno sin nota 667).</a:t>
            </a:r>
          </a:p>
          <a:p>
            <a:pPr marL="228600" indent="-228600" eaLnBrk="1" hangingPunct="1"/>
            <a:r>
              <a:rPr lang="es-ES" altLang="en-US" dirty="0" smtClean="0"/>
              <a:t>Incluso en este caso, el 1XX podría cambiar! Es importante analizar todos los registros de autoridad ante de recodificarlos con RDA!</a:t>
            </a:r>
            <a:endParaRPr lang="en-US" altLang="en-US" dirty="0" smtClean="0">
              <a:latin typeface="Calibri" pitchFamily="34" charset="0"/>
            </a:endParaRPr>
          </a:p>
          <a:p>
            <a:pPr marL="228600" indent="-228600" eaLnBrk="1" hangingPunct="1"/>
            <a:endParaRPr lang="en-US" altLang="en-US" b="1" dirty="0"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B76D6D6-F87C-4AF7-9167-9C86E804275E}" type="slidenum">
              <a:rPr lang="en-US" altLang="en-US" smtClean="0"/>
              <a:pPr eaLnBrk="1" hangingPunct="1"/>
              <a:t>10</a:t>
            </a:fld>
            <a:endParaRPr lang="en-US" altLang="en-US" smtClean="0"/>
          </a:p>
        </p:txBody>
      </p:sp>
      <p:sp>
        <p:nvSpPr>
          <p:cNvPr id="77827" name="Rectangle 2"/>
          <p:cNvSpPr>
            <a:spLocks noGrp="1" noRot="1" noChangeAspect="1" noChangeArrowheads="1" noTextEdit="1"/>
          </p:cNvSpPr>
          <p:nvPr>
            <p:ph type="sldImg"/>
          </p:nvPr>
        </p:nvSpPr>
        <p:spPr>
          <a:xfrm>
            <a:off x="1144588" y="687388"/>
            <a:ext cx="4572000" cy="3429000"/>
          </a:xfrm>
          <a:ln/>
        </p:spPr>
      </p:sp>
      <p:sp>
        <p:nvSpPr>
          <p:cNvPr id="77828"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1 mayo 2013</a:t>
            </a:r>
          </a:p>
          <a:p>
            <a:pPr eaLnBrk="1" hangingPunct="1"/>
            <a:r>
              <a:rPr lang="es-MX" altLang="en-US" dirty="0" smtClean="0">
                <a:latin typeface="Calibri" pitchFamily="34" charset="0"/>
              </a:rPr>
              <a:t>Ejemplos de cada uno, a continuación.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BB68C57-636C-45B8-8786-86285D50B077}" type="slidenum">
              <a:rPr lang="en-US" altLang="en-US" smtClean="0"/>
              <a:pPr eaLnBrk="1" hangingPunct="1"/>
              <a:t>11</a:t>
            </a:fld>
            <a:endParaRPr lang="en-US" altLang="en-US" smtClean="0"/>
          </a:p>
        </p:txBody>
      </p:sp>
      <p:sp>
        <p:nvSpPr>
          <p:cNvPr id="78851" name="Rectangle 2"/>
          <p:cNvSpPr>
            <a:spLocks noGrp="1" noRot="1" noChangeAspect="1" noChangeArrowheads="1" noTextEdit="1"/>
          </p:cNvSpPr>
          <p:nvPr>
            <p:ph type="sldImg"/>
          </p:nvPr>
        </p:nvSpPr>
        <p:spPr>
          <a:xfrm>
            <a:off x="1144588" y="687388"/>
            <a:ext cx="4572000" cy="3429000"/>
          </a:xfrm>
          <a:ln/>
        </p:spPr>
      </p:sp>
      <p:sp>
        <p:nvSpPr>
          <p:cNvPr id="78852" name="Rectangle 3"/>
          <p:cNvSpPr>
            <a:spLocks noGrp="1" noChangeArrowheads="1"/>
          </p:cNvSpPr>
          <p:nvPr>
            <p:ph type="body" idx="1"/>
          </p:nvPr>
        </p:nvSpPr>
        <p:spPr>
          <a:xfrm>
            <a:off x="762000" y="4343400"/>
            <a:ext cx="5334000" cy="4113213"/>
          </a:xfrm>
          <a:noFill/>
        </p:spPr>
        <p:txBody>
          <a:bodyPr lIns="92292" tIns="46146" rIns="92292" bIns="46146"/>
          <a:lstStyle/>
          <a:p>
            <a:r>
              <a:rPr lang="en-US" altLang="en-US" dirty="0" smtClean="0">
                <a:latin typeface="Calibri" pitchFamily="34" charset="0"/>
              </a:rPr>
              <a:t>December 15, 2016</a:t>
            </a:r>
          </a:p>
          <a:p>
            <a:pPr eaLnBrk="1" hangingPunct="1"/>
            <a:endParaRPr lang="es-ES" altLang="en-US" dirty="0" smtClean="0"/>
          </a:p>
          <a:p>
            <a:pPr eaLnBrk="1" hangingPunct="1"/>
            <a:r>
              <a:rPr lang="es-ES" altLang="en-US" dirty="0" smtClean="0"/>
              <a:t>La diapositiva muestra un registro de autoridad RDA ya existente. En la parte superior vemos una imagen del RAN en el cual no hay nada más que el nombre preferido registrado en el 1XX y solo un campo 670. Noten la ausencia de fechas o una forma más completa de la inicial.  La inexistencia de un conflicto en NACO, con otro Roy E. Hughes, ha dado como resultado que el nombre preferido sea idéntico al punto de acceso autorizado.</a:t>
            </a:r>
          </a:p>
          <a:p>
            <a:pPr eaLnBrk="1" hangingPunct="1"/>
            <a:endParaRPr lang="es-ES" altLang="en-US" dirty="0" smtClean="0">
              <a:latin typeface="Calibri" pitchFamily="34" charset="0"/>
            </a:endParaRPr>
          </a:p>
          <a:p>
            <a:pPr eaLnBrk="1" hangingPunct="1"/>
            <a:r>
              <a:rPr lang="es-ES" altLang="en-US" dirty="0" smtClean="0"/>
              <a:t>Sin embargo, el catalogador tiene ahora un nuevo recurso a catalogar que necesita este mismo punto de acceso de la persona en el registro bibliográfico. El recurso en mano nos brinda información sobre la persona (o mejor dicho atributos). El catalogador tiene la opción de agregar estos atributos al RAN.  Noten que el punto de acceso autorizado no ha cambiado - el nombre usado en el recurso que se está describiendo es idéntico al uso existente del nombre preferido. Debido a eso, el catalogador podría haber dejado este registro sin cambios, pero las adiciones opcionales (visualizadas en la parte inferior de la dispositiva) son buenas y mejoran el RAN</a:t>
            </a:r>
            <a:r>
              <a:rPr lang="en-US" altLang="en-US" dirty="0" smtClean="0">
                <a:latin typeface="Calibri" pitchFamily="34" charset="0"/>
              </a:rPr>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3FFE7C3-42EB-4F03-9B33-0C0BAB0DCB0B}" type="slidenum">
              <a:rPr lang="en-US" altLang="en-US" smtClean="0"/>
              <a:pPr eaLnBrk="1" hangingPunct="1"/>
              <a:t>12</a:t>
            </a:fld>
            <a:endParaRPr lang="en-US" altLang="en-US" smtClean="0"/>
          </a:p>
        </p:txBody>
      </p:sp>
      <p:sp>
        <p:nvSpPr>
          <p:cNvPr id="79875" name="Rectangle 2"/>
          <p:cNvSpPr>
            <a:spLocks noGrp="1" noRot="1" noChangeAspect="1" noChangeArrowheads="1" noTextEdit="1"/>
          </p:cNvSpPr>
          <p:nvPr>
            <p:ph type="sldImg"/>
          </p:nvPr>
        </p:nvSpPr>
        <p:spPr>
          <a:xfrm>
            <a:off x="1144588" y="687388"/>
            <a:ext cx="4572000" cy="3429000"/>
          </a:xfrm>
          <a:ln/>
        </p:spPr>
      </p:sp>
      <p:sp>
        <p:nvSpPr>
          <p:cNvPr id="79876"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1 mayo 2013</a:t>
            </a:r>
          </a:p>
          <a:p>
            <a:pPr eaLnBrk="1" hangingPunct="1"/>
            <a:endParaRPr lang="es-ES" altLang="en-US" dirty="0" smtClean="0"/>
          </a:p>
          <a:p>
            <a:pPr eaLnBrk="1" hangingPunct="1"/>
            <a:r>
              <a:rPr lang="es-ES" altLang="en-US" dirty="0" smtClean="0"/>
              <a:t>En esta diapositiva vemos otro registro de autoridad NACO ya existente. Se necesita el punto de acceso autorizado descubierto como un punto de acceso de un registro bibliográfico.  Pero al hacer la revisión del ítem a catalogar, el catalogador ha identificado una variante del nombre en escritura no latina.  Al catalogador le gustaría añadir la variante no latina al RAN ya existente. (Véase la siguiente diapositiva)</a:t>
            </a:r>
            <a:endParaRPr lang="en-US" altLang="en-US" dirty="0" smtClean="0">
              <a:latin typeface="Calibri" pitchFamily="34" charset="0"/>
            </a:endParaRPr>
          </a:p>
          <a:p>
            <a:pPr eaLnBrk="1" hangingPunct="1"/>
            <a:endParaRPr lang="en-US" alt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96C0D3D-DC52-49EF-AF65-E180EF7D5DC6}" type="slidenum">
              <a:rPr lang="en-US" altLang="en-US" smtClean="0"/>
              <a:pPr eaLnBrk="1" hangingPunct="1"/>
              <a:t>13</a:t>
            </a:fld>
            <a:endParaRPr lang="en-US" altLang="en-US" smtClean="0"/>
          </a:p>
        </p:txBody>
      </p:sp>
      <p:sp>
        <p:nvSpPr>
          <p:cNvPr id="80899" name="Rectangle 2"/>
          <p:cNvSpPr>
            <a:spLocks noGrp="1" noRot="1" noChangeAspect="1" noChangeArrowheads="1" noTextEdit="1"/>
          </p:cNvSpPr>
          <p:nvPr>
            <p:ph type="sldImg"/>
          </p:nvPr>
        </p:nvSpPr>
        <p:spPr>
          <a:xfrm>
            <a:off x="1144588" y="687388"/>
            <a:ext cx="4572000" cy="3429000"/>
          </a:xfrm>
          <a:ln/>
        </p:spPr>
      </p:sp>
      <p:sp>
        <p:nvSpPr>
          <p:cNvPr id="80900"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11 marzo 2014</a:t>
            </a:r>
          </a:p>
          <a:p>
            <a:pPr eaLnBrk="1" hangingPunct="1"/>
            <a:endParaRPr lang="es-ES" altLang="en-US" dirty="0" smtClean="0"/>
          </a:p>
          <a:p>
            <a:pPr eaLnBrk="1" hangingPunct="1"/>
            <a:r>
              <a:rPr lang="es-ES" altLang="en-US" dirty="0" smtClean="0"/>
              <a:t>En esta diapositiva vemos los cambios agregados al RAN existente: La variante no latina fue agregada en un campo 4XX. El recurso en mano se añadió como un 670 al RAN, con el uso de la variante citada en el 670 (recordar directrices sobre la justificación).</a:t>
            </a:r>
          </a:p>
          <a:p>
            <a:pPr marL="0" marR="0" lvl="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La nota requerida para este tipo de nombre se añadió en un</a:t>
            </a:r>
            <a:r>
              <a:rPr lang="es-ES" altLang="en-US" dirty="0" smtClean="0">
                <a:latin typeface="Calibri" pitchFamily="34" charset="0"/>
              </a:rPr>
              <a:t> campo</a:t>
            </a:r>
            <a:r>
              <a:rPr lang="en-US" altLang="en-US" dirty="0" smtClean="0">
                <a:latin typeface="Calibri" pitchFamily="34" charset="0"/>
              </a:rPr>
              <a:t> 667.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dirty="0" smtClean="0">
              <a:latin typeface="Calibri"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Calibri" pitchFamily="34" charset="0"/>
              </a:rPr>
              <a:t>We would also need to change the </a:t>
            </a:r>
            <a:r>
              <a:rPr lang="en-US" altLang="en-US" b="1" dirty="0" err="1" smtClean="0">
                <a:latin typeface="Calibri" pitchFamily="34" charset="0"/>
              </a:rPr>
              <a:t>Ref_eval</a:t>
            </a:r>
            <a:r>
              <a:rPr lang="en-US" altLang="en-US" b="1" baseline="0" dirty="0" smtClean="0">
                <a:latin typeface="Calibri" pitchFamily="34" charset="0"/>
              </a:rPr>
              <a:t> fixed field to “b” which  means the references are not evaluated.</a:t>
            </a:r>
            <a:endParaRPr lang="en-US" altLang="en-US" b="1" dirty="0" smtClean="0">
              <a:latin typeface="Calibri" pitchFamily="34" charset="0"/>
            </a:endParaRPr>
          </a:p>
          <a:p>
            <a:pPr eaLnBrk="1" hangingPunct="1"/>
            <a:endParaRPr lang="en-US" altLang="en-US" dirty="0" smtClean="0">
              <a:latin typeface="Calibri" pitchFamily="34" charset="0"/>
            </a:endParaRPr>
          </a:p>
          <a:p>
            <a:pPr eaLnBrk="1" hangingPunct="1"/>
            <a:r>
              <a:rPr lang="es-MX" altLang="en-US" dirty="0" smtClean="0">
                <a:latin typeface="Calibri" pitchFamily="34" charset="0"/>
              </a:rPr>
              <a:t>Noten que el catalogador también agregó atributos en los campos 370, 372, 374, 375 y 377 con el campo 670 con la justificación.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9A61C34-757B-4B7E-AD60-32520C60E6EA}" type="slidenum">
              <a:rPr lang="en-US" altLang="en-US" smtClean="0"/>
              <a:pPr eaLnBrk="1" hangingPunct="1"/>
              <a:t>14</a:t>
            </a:fld>
            <a:endParaRPr lang="en-US" altLang="en-US" smtClean="0"/>
          </a:p>
        </p:txBody>
      </p:sp>
      <p:sp>
        <p:nvSpPr>
          <p:cNvPr id="81923" name="Rectangle 2"/>
          <p:cNvSpPr>
            <a:spLocks noGrp="1" noRot="1" noChangeAspect="1" noChangeArrowheads="1" noTextEdit="1"/>
          </p:cNvSpPr>
          <p:nvPr>
            <p:ph type="sldImg"/>
          </p:nvPr>
        </p:nvSpPr>
        <p:spPr>
          <a:xfrm>
            <a:off x="1144588" y="687388"/>
            <a:ext cx="4572000" cy="3429000"/>
          </a:xfrm>
          <a:ln/>
        </p:spPr>
      </p:sp>
      <p:sp>
        <p:nvSpPr>
          <p:cNvPr id="81924"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n-US" altLang="en-US" baseline="0" dirty="0" smtClean="0">
                <a:latin typeface="Calibri" pitchFamily="34" charset="0"/>
              </a:rPr>
              <a:t>21 </a:t>
            </a:r>
            <a:r>
              <a:rPr lang="en-US" altLang="en-US" baseline="0" dirty="0" err="1" smtClean="0">
                <a:latin typeface="Calibri" pitchFamily="34" charset="0"/>
              </a:rPr>
              <a:t>diciembre</a:t>
            </a:r>
            <a:r>
              <a:rPr lang="en-US" altLang="en-US" baseline="0" dirty="0" smtClean="0">
                <a:latin typeface="Calibri" pitchFamily="34" charset="0"/>
              </a:rPr>
              <a:t> </a:t>
            </a:r>
            <a:r>
              <a:rPr lang="en-US" altLang="en-US" baseline="0" dirty="0" smtClean="0">
                <a:latin typeface="Calibri" pitchFamily="34" charset="0"/>
              </a:rPr>
              <a:t>2016: </a:t>
            </a:r>
            <a:r>
              <a:rPr lang="es-ES" dirty="0" smtClean="0"/>
              <a:t>notas actualizadas del entrenador</a:t>
            </a:r>
          </a:p>
          <a:p>
            <a:pPr eaLnBrk="1" hangingPunct="1"/>
            <a:endParaRPr lang="es-ES" altLang="en-US" dirty="0" smtClean="0"/>
          </a:p>
          <a:p>
            <a:pPr eaLnBrk="1" hangingPunct="1"/>
            <a:r>
              <a:rPr lang="es-ES" altLang="en-US" dirty="0" smtClean="0"/>
              <a:t>Este es un RAN ya existente. Se necesita el punto de acceso autorizado en la catalogación de un nuevo recurso en mano. Como en el ejemplo anterior, se identifica nueva información relacionada con el nombre en el 1XX, que en esta visualización del RAN aún no se ha agregado.</a:t>
            </a:r>
            <a:br>
              <a:rPr lang="es-ES" altLang="en-US" dirty="0" smtClean="0"/>
            </a:br>
            <a:r>
              <a:rPr lang="es-ES" altLang="en-US" dirty="0" smtClean="0"/>
              <a:t>(Esto lo veremos en la siguiente diapositiva)</a:t>
            </a:r>
          </a:p>
          <a:p>
            <a:pPr eaLnBrk="1" hangingPunct="1"/>
            <a:endParaRPr lang="en-US" altLang="en-US" dirty="0" smtClean="0">
              <a:latin typeface="Calibri" pitchFamily="34" charset="0"/>
            </a:endParaRPr>
          </a:p>
          <a:p>
            <a:pPr eaLnBrk="1" hangingPunct="1"/>
            <a:r>
              <a:rPr lang="es-MX" altLang="en-US" dirty="0" smtClean="0">
                <a:latin typeface="Calibri" pitchFamily="34" charset="0"/>
              </a:rPr>
              <a:t>Antes de proseguir con las relaciones de los 5XX, daremos una explicación de la variante 4XX codificada con el </a:t>
            </a:r>
            <a:r>
              <a:rPr lang="es-MX" altLang="en-US" dirty="0" err="1" smtClean="0">
                <a:latin typeface="Calibri" pitchFamily="34" charset="0"/>
              </a:rPr>
              <a:t>subcampo</a:t>
            </a:r>
            <a:r>
              <a:rPr lang="es-MX" altLang="en-US" dirty="0" smtClean="0">
                <a:latin typeface="Calibri" pitchFamily="34" charset="0"/>
              </a:rPr>
              <a:t> $w </a:t>
            </a:r>
            <a:r>
              <a:rPr lang="es-MX" altLang="en-US" dirty="0" err="1" smtClean="0">
                <a:latin typeface="Calibri" pitchFamily="34" charset="0"/>
              </a:rPr>
              <a:t>nnea</a:t>
            </a:r>
            <a:r>
              <a:rPr lang="es-MX" altLang="en-US" dirty="0" smtClean="0">
                <a:latin typeface="Calibri" pitchFamily="34" charset="0"/>
              </a:rPr>
              <a:t>:</a:t>
            </a:r>
          </a:p>
          <a:p>
            <a:pPr eaLnBrk="1" hangingPunct="1"/>
            <a:r>
              <a:rPr lang="es-MX" altLang="en-US" dirty="0" smtClean="0">
                <a:latin typeface="Calibri" pitchFamily="34" charset="0"/>
              </a:rPr>
              <a:t>El nombre anterior bajo RCAA2 era: </a:t>
            </a:r>
          </a:p>
          <a:p>
            <a:pPr eaLnBrk="1" hangingPunct="1"/>
            <a:r>
              <a:rPr lang="es-MX" altLang="en-US" dirty="0" smtClean="0">
                <a:latin typeface="Calibri" pitchFamily="34" charset="0"/>
              </a:rPr>
              <a:t>100 1 Clark, J. </a:t>
            </a:r>
            <a:r>
              <a:rPr lang="es-MX" altLang="en-US" dirty="0" err="1" smtClean="0">
                <a:latin typeface="Calibri" pitchFamily="34" charset="0"/>
              </a:rPr>
              <a:t>Reuben</a:t>
            </a:r>
            <a:r>
              <a:rPr lang="es-MX" altLang="en-US" dirty="0" smtClean="0">
                <a:latin typeface="Calibri" pitchFamily="34" charset="0"/>
              </a:rPr>
              <a:t> </a:t>
            </a:r>
            <a:r>
              <a:rPr lang="es-MX" altLang="en-US" dirty="0" err="1" smtClean="0">
                <a:latin typeface="Calibri" pitchFamily="34" charset="0"/>
              </a:rPr>
              <a:t>ǂq</a:t>
            </a:r>
            <a:r>
              <a:rPr lang="es-MX" altLang="en-US" dirty="0" smtClean="0">
                <a:latin typeface="Calibri" pitchFamily="34" charset="0"/>
              </a:rPr>
              <a:t> (Joshua </a:t>
            </a:r>
            <a:r>
              <a:rPr lang="es-MX" altLang="en-US" dirty="0" err="1" smtClean="0">
                <a:latin typeface="Calibri" pitchFamily="34" charset="0"/>
              </a:rPr>
              <a:t>Reuben</a:t>
            </a:r>
            <a:r>
              <a:rPr lang="es-MX" altLang="en-US" dirty="0" smtClean="0">
                <a:latin typeface="Calibri" pitchFamily="34" charset="0"/>
              </a:rPr>
              <a:t>), </a:t>
            </a:r>
            <a:r>
              <a:rPr lang="es-MX" altLang="en-US" dirty="0" err="1" smtClean="0">
                <a:latin typeface="Calibri" pitchFamily="34" charset="0"/>
              </a:rPr>
              <a:t>ǂd</a:t>
            </a:r>
            <a:r>
              <a:rPr lang="es-MX" altLang="en-US" dirty="0" smtClean="0">
                <a:latin typeface="Calibri" pitchFamily="34" charset="0"/>
              </a:rPr>
              <a:t> 1908-1992</a:t>
            </a:r>
          </a:p>
          <a:p>
            <a:pPr eaLnBrk="1" hangingPunct="1"/>
            <a:r>
              <a:rPr lang="es-MX" altLang="en-US" dirty="0" smtClean="0">
                <a:latin typeface="Calibri" pitchFamily="34" charset="0"/>
              </a:rPr>
              <a:t>Debido a que el RAN no tenia un </a:t>
            </a:r>
            <a:r>
              <a:rPr lang="es-MX" altLang="en-US" dirty="0" err="1" smtClean="0">
                <a:latin typeface="Calibri" pitchFamily="34" charset="0"/>
              </a:rPr>
              <a:t>subcampo</a:t>
            </a:r>
            <a:r>
              <a:rPr lang="es-MX" altLang="en-US" dirty="0" smtClean="0">
                <a:latin typeface="Calibri" pitchFamily="34" charset="0"/>
              </a:rPr>
              <a:t> $c en el encabezamiento RCAA2 - ni tampoco abreviaturas (b., d., </a:t>
            </a:r>
            <a:r>
              <a:rPr lang="es-MX" altLang="en-US" dirty="0" err="1" smtClean="0">
                <a:latin typeface="Calibri" pitchFamily="34" charset="0"/>
              </a:rPr>
              <a:t>fl</a:t>
            </a:r>
            <a:r>
              <a:rPr lang="es-MX" altLang="en-US" dirty="0" smtClean="0">
                <a:latin typeface="Calibri" pitchFamily="34" charset="0"/>
              </a:rPr>
              <a:t>., etc.), el registro no contenía el 667 con la nota que el catalogador debería evaluar el 1XX antes de utilizarlo.  Sin embargo, el nombre no es aceptable bajo RDA porque al analizar el 670 vemos que el termino de relación (el numero III) que bajo RCAA2 se ignoraba bajo RDA forma bajo parte del nombre preferido de la persona y se debe incluir como parte del punto de acceso autorizado para esta persona. El 1xx se cambio a reflejar la forma RDA:</a:t>
            </a:r>
          </a:p>
          <a:p>
            <a:pPr eaLnBrk="1" hangingPunct="1"/>
            <a:r>
              <a:rPr lang="es-MX" altLang="en-US" dirty="0" smtClean="0">
                <a:latin typeface="Calibri" pitchFamily="34" charset="0"/>
              </a:rPr>
              <a:t>Clark, J. </a:t>
            </a:r>
            <a:r>
              <a:rPr lang="es-MX" altLang="en-US" dirty="0" err="1" smtClean="0">
                <a:latin typeface="Calibri" pitchFamily="34" charset="0"/>
              </a:rPr>
              <a:t>Reuben</a:t>
            </a:r>
            <a:r>
              <a:rPr lang="es-MX" altLang="en-US" dirty="0" smtClean="0">
                <a:latin typeface="Calibri" pitchFamily="34" charset="0"/>
              </a:rPr>
              <a:t>, III y la forma anterior se convierte en un 4XX (variante).    </a:t>
            </a:r>
          </a:p>
          <a:p>
            <a:pPr eaLnBrk="1" hangingPunct="1"/>
            <a:endParaRPr lang="en-US" altLang="en-US" dirty="0" smtClean="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D745E52-9527-4784-9A75-DBA21E651E15}" type="slidenum">
              <a:rPr lang="en-US" altLang="en-US" smtClean="0"/>
              <a:pPr eaLnBrk="1" hangingPunct="1"/>
              <a:t>15</a:t>
            </a:fld>
            <a:endParaRPr lang="en-US" altLang="en-US" smtClean="0"/>
          </a:p>
        </p:txBody>
      </p:sp>
      <p:sp>
        <p:nvSpPr>
          <p:cNvPr id="82947" name="Rectangle 2"/>
          <p:cNvSpPr>
            <a:spLocks noGrp="1" noRot="1" noChangeAspect="1" noChangeArrowheads="1" noTextEdit="1"/>
          </p:cNvSpPr>
          <p:nvPr>
            <p:ph type="sldImg"/>
          </p:nvPr>
        </p:nvSpPr>
        <p:spPr>
          <a:xfrm>
            <a:off x="1144588" y="687388"/>
            <a:ext cx="4572000" cy="3429000"/>
          </a:xfrm>
          <a:ln/>
        </p:spPr>
      </p:sp>
      <p:sp>
        <p:nvSpPr>
          <p:cNvPr id="82948" name="Rectangle 3"/>
          <p:cNvSpPr>
            <a:spLocks noGrp="1" noChangeArrowheads="1"/>
          </p:cNvSpPr>
          <p:nvPr>
            <p:ph type="body" idx="1"/>
          </p:nvPr>
        </p:nvSpPr>
        <p:spPr>
          <a:xfrm>
            <a:off x="762000" y="4343400"/>
            <a:ext cx="5334000" cy="4113213"/>
          </a:xfrm>
          <a:noFill/>
        </p:spPr>
        <p:txBody>
          <a:bodyPr lIns="92292" tIns="46146" rIns="92292" bIns="46146"/>
          <a:lstStyle/>
          <a:p>
            <a:r>
              <a:rPr lang="en-US" altLang="en-US" dirty="0" smtClean="0">
                <a:latin typeface="Calibri" pitchFamily="34" charset="0"/>
              </a:rPr>
              <a:t>19 </a:t>
            </a:r>
            <a:r>
              <a:rPr lang="en-US" altLang="en-US" dirty="0" err="1" smtClean="0">
                <a:latin typeface="Calibri" pitchFamily="34" charset="0"/>
              </a:rPr>
              <a:t>enero</a:t>
            </a:r>
            <a:r>
              <a:rPr lang="en-US" altLang="en-US" baseline="0" dirty="0" smtClean="0">
                <a:latin typeface="Calibri" pitchFamily="34" charset="0"/>
              </a:rPr>
              <a:t> </a:t>
            </a:r>
            <a:r>
              <a:rPr lang="en-US" altLang="en-US" baseline="0" dirty="0" smtClean="0">
                <a:latin typeface="Calibri" pitchFamily="34" charset="0"/>
              </a:rPr>
              <a:t>2017</a:t>
            </a:r>
            <a:endParaRPr lang="en-US" altLang="en-US" dirty="0" smtClean="0">
              <a:latin typeface="Calibri" pitchFamily="34" charset="0"/>
            </a:endParaRPr>
          </a:p>
          <a:p>
            <a:pPr eaLnBrk="1" hangingPunct="1"/>
            <a:endParaRPr lang="es-ES" altLang="en-US" dirty="0" smtClean="0"/>
          </a:p>
          <a:p>
            <a:pPr eaLnBrk="1" hangingPunct="1"/>
            <a:r>
              <a:rPr lang="es-ES" altLang="en-US" dirty="0" smtClean="0"/>
              <a:t>Vemos aquí que el RAN en la diapositiva se ha mejorado mediante la adición de muchos elementos nuevos - identificados con las flechas. Pero quizás la novedad más importante es la relación 5XX que se describe entre la persona y su empleador, la Universidad </a:t>
            </a:r>
            <a:r>
              <a:rPr lang="es-ES" altLang="en-US" dirty="0" err="1" smtClean="0"/>
              <a:t>Brigham</a:t>
            </a:r>
            <a:r>
              <a:rPr lang="es-ES" altLang="en-US" dirty="0" smtClean="0"/>
              <a:t> Young.</a:t>
            </a:r>
            <a:r>
              <a:rPr lang="en-US" altLang="en-US" dirty="0" smtClean="0">
                <a:latin typeface="Calibri" pitchFamily="34" charset="0"/>
              </a:rPr>
              <a: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ED64DCE-801C-4756-BD75-AA0FFF2883A4}" type="slidenum">
              <a:rPr lang="en-US" altLang="en-US" smtClean="0"/>
              <a:pPr eaLnBrk="1" hangingPunct="1"/>
              <a:t>16</a:t>
            </a:fld>
            <a:endParaRPr lang="en-US" altLang="en-US" smtClean="0"/>
          </a:p>
        </p:txBody>
      </p:sp>
      <p:sp>
        <p:nvSpPr>
          <p:cNvPr id="83971" name="Rectangle 2"/>
          <p:cNvSpPr>
            <a:spLocks noGrp="1" noRot="1" noChangeAspect="1" noChangeArrowheads="1" noTextEdit="1"/>
          </p:cNvSpPr>
          <p:nvPr>
            <p:ph type="sldImg"/>
          </p:nvPr>
        </p:nvSpPr>
        <p:spPr>
          <a:xfrm>
            <a:off x="1144588" y="687388"/>
            <a:ext cx="4572000" cy="3429000"/>
          </a:xfrm>
          <a:ln/>
        </p:spPr>
      </p:sp>
      <p:sp>
        <p:nvSpPr>
          <p:cNvPr id="83972"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1 mayo 2013</a:t>
            </a:r>
          </a:p>
          <a:p>
            <a:pPr eaLnBrk="1" hangingPunct="1"/>
            <a:endParaRPr lang="es-ES" altLang="en-US" dirty="0" smtClean="0"/>
          </a:p>
          <a:p>
            <a:pPr eaLnBrk="1" hangingPunct="1"/>
            <a:r>
              <a:rPr lang="es-ES" altLang="en-US" dirty="0" smtClean="0"/>
              <a:t>Aquí tenemos una situación en la que usted puede agregar información a un punto de acceso variante existente (4XX) con el fin de resolver un conflicto con un nuevo punto de acceso autorizado (1XX) que se está estableciendo.</a:t>
            </a:r>
          </a:p>
          <a:p>
            <a:pPr eaLnBrk="1" hangingPunct="1"/>
            <a:r>
              <a:rPr lang="en-US" altLang="en-US" dirty="0" smtClean="0"/>
              <a:t> </a:t>
            </a:r>
          </a:p>
          <a:p>
            <a:pPr eaLnBrk="1" hangingPunct="1"/>
            <a:r>
              <a:rPr lang="es-ES" altLang="en-US" dirty="0" smtClean="0"/>
              <a:t>En esta situación estamos creando un registro de autoridad para una persona con el nombre de Robert, Albert, con base en el recurso Les </a:t>
            </a:r>
            <a:r>
              <a:rPr lang="es-ES" altLang="en-US" dirty="0" err="1" smtClean="0"/>
              <a:t>enfants</a:t>
            </a:r>
            <a:r>
              <a:rPr lang="es-ES" altLang="en-US" dirty="0" smtClean="0"/>
              <a:t> de Saint-Louis. El recurso ofrece muy poca ayuda para mayor identificación.  No hay fechas, no hay formas más completas y no encontramos información sobre su ocupación (que no sea autor).</a:t>
            </a:r>
            <a:r>
              <a:rPr lang="en-US" altLang="en-US" dirty="0" smtClean="0"/>
              <a:t> </a:t>
            </a:r>
          </a:p>
          <a:p>
            <a:pPr eaLnBrk="1" hangingPunct="1"/>
            <a:r>
              <a:rPr lang="es-ES" altLang="en-US" dirty="0" smtClean="0"/>
              <a:t>La falta de características (o atributos) que se pueden utilizar para identificación es notable porque hay un conflicto en NACO entre el punto de acceso autorizado que se está estableciendo, y un punto de acceso variante en otro registro NACO.</a:t>
            </a:r>
            <a:r>
              <a:rPr lang="en-US" altLang="en-US" dirty="0" smtClean="0"/>
              <a:t> </a:t>
            </a:r>
          </a:p>
          <a:p>
            <a:pPr eaLnBrk="1" hangingPunct="1"/>
            <a:endParaRPr lang="en-US" altLang="en-US" dirty="0" smtClean="0"/>
          </a:p>
          <a:p>
            <a:pPr eaLnBrk="1" hangingPunct="1"/>
            <a:r>
              <a:rPr lang="es-ES" altLang="en-US" dirty="0" smtClean="0"/>
              <a:t>Afortunadamente, en el RAN existente de NACO encontramos características (elementos) de identificación disponibles y una de ellas, fotógrafo, se puede utilizar en el punto de acceso variante para resolver el conflicto. Véase la siguiente diapositiva para visualizar el registro actualizado.</a:t>
            </a:r>
            <a:r>
              <a:rPr lang="en-US" altLang="en-US" dirty="0" smtClean="0"/>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DFE7EDE-B250-48B8-887F-23CC78B8D519}" type="slidenum">
              <a:rPr lang="en-US" altLang="en-US" smtClean="0"/>
              <a:pPr eaLnBrk="1" hangingPunct="1"/>
              <a:t>17</a:t>
            </a:fld>
            <a:endParaRPr lang="en-US" altLang="en-US" smtClean="0"/>
          </a:p>
        </p:txBody>
      </p:sp>
      <p:sp>
        <p:nvSpPr>
          <p:cNvPr id="84995" name="Rectangle 2"/>
          <p:cNvSpPr>
            <a:spLocks noGrp="1" noRot="1" noChangeAspect="1" noChangeArrowheads="1" noTextEdit="1"/>
          </p:cNvSpPr>
          <p:nvPr>
            <p:ph type="sldImg"/>
          </p:nvPr>
        </p:nvSpPr>
        <p:spPr>
          <a:xfrm>
            <a:off x="1144588" y="687388"/>
            <a:ext cx="4572000" cy="3429000"/>
          </a:xfrm>
          <a:ln/>
        </p:spPr>
      </p:sp>
      <p:sp>
        <p:nvSpPr>
          <p:cNvPr id="84996"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1 mayo 2013</a:t>
            </a:r>
          </a:p>
          <a:p>
            <a:pPr eaLnBrk="1" hangingPunct="1"/>
            <a:endParaRPr lang="es-ES" altLang="en-US" dirty="0" smtClean="0"/>
          </a:p>
          <a:p>
            <a:pPr eaLnBrk="1" hangingPunct="1"/>
            <a:r>
              <a:rPr lang="es-ES" altLang="en-US" dirty="0" smtClean="0"/>
              <a:t>Este es el registro NACO actualizado. La Profesión / Ocupación (Fotógrafo), que ya estaba presente en el campo 374 (en su forma LCSH) y en el campo 670 se puede utilizar en el punto de acceso variante para resolver el conflicto.</a:t>
            </a:r>
            <a:r>
              <a:rPr lang="en-US" altLang="en-US" dirty="0" smtClean="0"/>
              <a:t> </a:t>
            </a:r>
            <a:endParaRPr lang="en-US" altLang="en-US" dirty="0" smtClean="0">
              <a:latin typeface="Calibri" pitchFamily="34" charset="0"/>
            </a:endParaRPr>
          </a:p>
          <a:p>
            <a:pPr eaLnBrk="1" hangingPunct="1"/>
            <a:endParaRPr lang="en-US" altLang="en-US" dirty="0" smtClean="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B46C3A7-6779-4131-B383-BDD939FBA73B}" type="slidenum">
              <a:rPr lang="en-US" altLang="en-US" smtClean="0"/>
              <a:pPr eaLnBrk="1" hangingPunct="1"/>
              <a:t>18</a:t>
            </a:fld>
            <a:endParaRPr lang="en-US" altLang="en-US" smtClean="0"/>
          </a:p>
        </p:txBody>
      </p:sp>
      <p:sp>
        <p:nvSpPr>
          <p:cNvPr id="86019" name="Rectangle 2"/>
          <p:cNvSpPr>
            <a:spLocks noGrp="1" noRot="1" noChangeAspect="1" noChangeArrowheads="1" noTextEdit="1"/>
          </p:cNvSpPr>
          <p:nvPr>
            <p:ph type="sldImg"/>
          </p:nvPr>
        </p:nvSpPr>
        <p:spPr>
          <a:xfrm>
            <a:off x="1144588" y="687388"/>
            <a:ext cx="4572000" cy="3429000"/>
          </a:xfrm>
          <a:ln/>
        </p:spPr>
      </p:sp>
      <p:sp>
        <p:nvSpPr>
          <p:cNvPr id="86020"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1 mayo 2013</a:t>
            </a:r>
          </a:p>
          <a:p>
            <a:pPr eaLnBrk="1" hangingPunct="1"/>
            <a:endParaRPr lang="es-ES" altLang="en-US" dirty="0" smtClean="0"/>
          </a:p>
          <a:p>
            <a:pPr eaLnBrk="1" hangingPunct="1"/>
            <a:r>
              <a:rPr lang="es-ES" altLang="en-US" dirty="0" smtClean="0"/>
              <a:t>A menudo, un catalogador de NACO puede encontrase con la situación en que un nuevo punto de acceso autorizado que están estableciendo se encuentra en conflicto con un punto de acceso autorizado existente. Aunque no existen características distintivas disponibles para el nombre que es necesita establecer, puede haber características distintivas ya en el registro NACO existente que causa el conflicto. Esto es similar a la situación que acabamos de ver, aunque en este caso, vamos a tener que cambiar el punto de acceso autorizado existente, a pesar de que no tiene un error.  Dado que hay una manera de distinguir los nombres no se debe crear un registro de autoridad no-diferenciado (no hay otra solución a este problema0, ya que dos puntos de acceso autorizados NACO diferentes no pueden "normalizarse" con la misma forma.</a:t>
            </a:r>
          </a:p>
          <a:p>
            <a:pPr eaLnBrk="1" hangingPunct="1"/>
            <a:r>
              <a:rPr lang="es-ES" altLang="en-US" dirty="0" smtClean="0"/>
              <a:t>     En la diapositiva  vemos un nuevo punto de acceso autorizado que se esta creando: </a:t>
            </a:r>
            <a:r>
              <a:rPr lang="es-ES" altLang="en-US" dirty="0" err="1" smtClean="0"/>
              <a:t>Lamoreaux</a:t>
            </a:r>
            <a:r>
              <a:rPr lang="es-ES" altLang="en-US" dirty="0" smtClean="0"/>
              <a:t>, Jeanne, basado en la obra “</a:t>
            </a:r>
            <a:r>
              <a:rPr lang="es-ES" altLang="en-US" dirty="0" err="1" smtClean="0"/>
              <a:t>Neither</a:t>
            </a:r>
            <a:r>
              <a:rPr lang="es-ES" altLang="en-US" dirty="0" smtClean="0"/>
              <a:t> </a:t>
            </a:r>
            <a:r>
              <a:rPr lang="es-ES" altLang="en-US" dirty="0" err="1" smtClean="0"/>
              <a:t>here</a:t>
            </a:r>
            <a:r>
              <a:rPr lang="es-ES" altLang="en-US" dirty="0" smtClean="0"/>
              <a:t> </a:t>
            </a:r>
            <a:r>
              <a:rPr lang="es-ES" altLang="en-US" dirty="0" err="1" smtClean="0"/>
              <a:t>nor</a:t>
            </a:r>
            <a:r>
              <a:rPr lang="es-ES" altLang="en-US" dirty="0" smtClean="0"/>
              <a:t> </a:t>
            </a:r>
            <a:r>
              <a:rPr lang="es-ES" altLang="en-US" dirty="0" err="1" smtClean="0"/>
              <a:t>there</a:t>
            </a:r>
            <a:r>
              <a:rPr lang="es-ES" altLang="en-US" dirty="0" smtClean="0"/>
              <a:t>” (ni aquí ni allá). El nombre de esta persona puede haber aparecido en una lista de creadores o colaboradores en la portada y usted desea crear un registro NACO para cada uno de ellos. Es muy difícil determinar las fechas asociadas con esta persona, no hay formas más completas de nombre, y es muy difícil determinar una profesión o ocupación.</a:t>
            </a:r>
          </a:p>
          <a:p>
            <a:pPr eaLnBrk="1" hangingPunct="1"/>
            <a:r>
              <a:rPr lang="es-ES" altLang="en-US" dirty="0" smtClean="0"/>
              <a:t>     En realidad esto no sería un problema si no hubiera conflicto, pero hay un conflicto entre los puntos de acceso autorizados – un RAN existente con el mismo nombre preferido Jeanne </a:t>
            </a:r>
            <a:r>
              <a:rPr lang="es-ES" altLang="en-US" dirty="0" err="1" smtClean="0"/>
              <a:t>Lamoreaux</a:t>
            </a:r>
            <a:r>
              <a:rPr lang="es-ES" altLang="en-US" dirty="0" smtClean="0"/>
              <a:t> y el que estamos tratando de establecer. Noten que el registro existente contiene características (atributos) adicionales que identifican a la persona que se añadieron en un 670 a base de una publicación que no estaba en la mano en el momento que el registro de autoridad RCAA2 se creo.  Tenemos un conflicto entre los campos 1XXs hay que resolver. Podemos utilizar uno de los atributos de la persona encontrados en el registro existente para resolver el conflicto con el RAN que se va crear al agregar uno es estos elementos al RAN ya existente.</a:t>
            </a:r>
            <a:endParaRPr lang="en-US" altLang="en-US" dirty="0" smtClean="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0A27876-56E8-4650-A5DB-3386D91D9973}" type="slidenum">
              <a:rPr lang="en-US" altLang="en-US" smtClean="0"/>
              <a:pPr eaLnBrk="1" hangingPunct="1"/>
              <a:t>19</a:t>
            </a:fld>
            <a:endParaRPr lang="en-US" altLang="en-US" smtClean="0"/>
          </a:p>
        </p:txBody>
      </p:sp>
      <p:sp>
        <p:nvSpPr>
          <p:cNvPr id="87043" name="Rectangle 2"/>
          <p:cNvSpPr>
            <a:spLocks noGrp="1" noRot="1" noChangeAspect="1" noChangeArrowheads="1" noTextEdit="1"/>
          </p:cNvSpPr>
          <p:nvPr>
            <p:ph type="sldImg"/>
          </p:nvPr>
        </p:nvSpPr>
        <p:spPr>
          <a:xfrm>
            <a:off x="1144588" y="687388"/>
            <a:ext cx="4572000" cy="3429000"/>
          </a:xfrm>
          <a:ln/>
        </p:spPr>
      </p:sp>
      <p:sp>
        <p:nvSpPr>
          <p:cNvPr id="87044" name="Rectangle 3"/>
          <p:cNvSpPr>
            <a:spLocks noGrp="1" noChangeArrowheads="1"/>
          </p:cNvSpPr>
          <p:nvPr>
            <p:ph type="body" idx="1"/>
          </p:nvPr>
        </p:nvSpPr>
        <p:spPr>
          <a:xfrm>
            <a:off x="762000" y="4343400"/>
            <a:ext cx="5334000" cy="4113213"/>
          </a:xfrm>
          <a:noFill/>
        </p:spPr>
        <p:txBody>
          <a:bodyPr lIns="92292" tIns="46146" rIns="92292" bIns="46146"/>
          <a:lstStyle/>
          <a:p>
            <a:r>
              <a:rPr lang="en-US" altLang="en-US" dirty="0" err="1" smtClean="0">
                <a:latin typeface="Calibri" pitchFamily="34" charset="0"/>
              </a:rPr>
              <a:t>Actualizado</a:t>
            </a:r>
            <a:r>
              <a:rPr lang="en-US" altLang="en-US" dirty="0" smtClean="0">
                <a:latin typeface="Calibri" pitchFamily="34" charset="0"/>
              </a:rPr>
              <a:t>: 14 </a:t>
            </a:r>
            <a:r>
              <a:rPr lang="en-US" altLang="en-US" dirty="0" err="1" smtClean="0">
                <a:latin typeface="Calibri" pitchFamily="34" charset="0"/>
              </a:rPr>
              <a:t>diciembre</a:t>
            </a:r>
            <a:r>
              <a:rPr lang="en-US" altLang="en-US" baseline="0" dirty="0" smtClean="0">
                <a:latin typeface="Calibri" pitchFamily="34" charset="0"/>
              </a:rPr>
              <a:t> </a:t>
            </a:r>
            <a:r>
              <a:rPr lang="en-US" altLang="en-US" baseline="0" dirty="0" smtClean="0">
                <a:latin typeface="Calibri" pitchFamily="34" charset="0"/>
              </a:rPr>
              <a:t>2016</a:t>
            </a:r>
          </a:p>
          <a:p>
            <a:r>
              <a:rPr lang="en-US" altLang="en-US" dirty="0" smtClean="0">
                <a:latin typeface="Calibri" pitchFamily="34" charset="0"/>
              </a:rPr>
              <a:t> </a:t>
            </a:r>
          </a:p>
          <a:p>
            <a:pPr eaLnBrk="1" hangingPunct="1"/>
            <a:r>
              <a:rPr lang="es-ES" altLang="en-US" dirty="0" smtClean="0"/>
              <a:t>Este es el registro NACO actualizado. La fecha de nacimiento que se encuentra en el segundo 670 en el registro existente se puede utilizar en el punto de acceso autorizado para resolver el conflicto!</a:t>
            </a:r>
            <a:br>
              <a:rPr lang="es-ES" altLang="en-US" dirty="0" smtClean="0"/>
            </a:br>
            <a:endParaRPr lang="es-ES" altLang="en-US" dirty="0" smtClean="0"/>
          </a:p>
          <a:p>
            <a:pPr eaLnBrk="1" hangingPunct="1"/>
            <a:r>
              <a:rPr lang="es-ES" altLang="en-US" dirty="0" smtClean="0"/>
              <a:t>Si la fecha de nacimiento no hubiera estado disponible, teníamos otras opciones para resolver este conflicto: 1) la forma más completa en un </a:t>
            </a:r>
            <a:r>
              <a:rPr lang="es-ES" altLang="en-US" dirty="0" err="1" smtClean="0"/>
              <a:t>subcampo</a:t>
            </a:r>
            <a:r>
              <a:rPr lang="es-ES" altLang="en-US" dirty="0" smtClean="0"/>
              <a:t> $q (Jeanne M.) o la adición de la profesión en un </a:t>
            </a:r>
            <a:r>
              <a:rPr lang="es-ES" altLang="en-US" dirty="0" err="1" smtClean="0"/>
              <a:t>subcampo</a:t>
            </a:r>
            <a:r>
              <a:rPr lang="es-ES" altLang="en-US" dirty="0" smtClean="0"/>
              <a:t> $c (Arquitecto)</a:t>
            </a:r>
            <a:r>
              <a:rPr lang="en-US" altLang="en-US" dirty="0" smtClean="0"/>
              <a:t> </a:t>
            </a:r>
          </a:p>
          <a:p>
            <a:endParaRPr lang="en-US" altLang="en-US" dirty="0" smtClean="0">
              <a:latin typeface="Calibri" pitchFamily="34" charset="0"/>
            </a:endParaRPr>
          </a:p>
          <a:p>
            <a:r>
              <a:rPr lang="es-ES" dirty="0" smtClean="0"/>
              <a:t>Este registro de autoridad de NACO existente también se mejoró mediante la adición de nuevos elementos, como se identificó anteriormente con las flechas, y una actualización de los campos 046 y 373, y la grabación de una forma controlada en 375.</a:t>
            </a:r>
          </a:p>
          <a:p>
            <a:endParaRPr lang="en-US" altLang="en-US" dirty="0" smtClean="0"/>
          </a:p>
          <a:p>
            <a:pPr eaLnBrk="1" hangingPunct="1"/>
            <a:r>
              <a:rPr lang="es-ES" altLang="en-US" dirty="0" smtClean="0"/>
              <a:t>Este es un cambio al 1XX. ¿Se necesita enviar una notificación a COOP para informarles sobre el BFM? (Respuesta: no es necesario ya que el cambio es una relación exacta (uno a uno – se cambió el 1XX )</a:t>
            </a:r>
            <a:br>
              <a:rPr lang="es-ES" altLang="en-US" dirty="0" smtClean="0"/>
            </a:br>
            <a:r>
              <a:rPr lang="es-ES" altLang="en-US" dirty="0" smtClean="0"/>
              <a:t>Es una buena idea, de hecho, un requisito NACO, hacer una búsqueda para identificar otros registros de autoridad que utilizan este nombre como un elemento del 1XX (nombre/titulo). Estos necesitarán ser actualizado también. En este caso, puede haber un título de una obra o expresión que incluye el nombre de este creador en el punto de acceso autorizado. Estos </a:t>
            </a:r>
            <a:r>
              <a:rPr lang="es-ES" altLang="en-US" dirty="0" err="1" smtClean="0"/>
              <a:t>RANs</a:t>
            </a:r>
            <a:r>
              <a:rPr lang="es-ES" altLang="en-US" dirty="0" smtClean="0"/>
              <a:t> también se deben cambiar, para asegurar que el punto de acceso autorizado se actualiza para conformar con los cambios hechos aquí.</a:t>
            </a:r>
            <a:r>
              <a:rPr lang="en-US" altLang="en-US" dirty="0" smtClean="0"/>
              <a:t> </a:t>
            </a:r>
          </a:p>
          <a:p>
            <a:pPr eaLnBrk="1" hangingPunct="1"/>
            <a:endParaRPr lang="en-US" altLang="en-US" dirty="0" smtClean="0"/>
          </a:p>
          <a:p>
            <a:pPr eaLnBrk="1" hangingPunct="1"/>
            <a:r>
              <a:rPr lang="es-ES" altLang="en-US" dirty="0" smtClean="0"/>
              <a:t>Recuerde que cada vez que se hace un cambio a un 1XX -no hace ninguna diferencia lo que sea el cambio - se debe buscar para ver si otros </a:t>
            </a:r>
            <a:r>
              <a:rPr lang="es-ES" altLang="en-US" dirty="0" err="1" smtClean="0"/>
              <a:t>RANs</a:t>
            </a:r>
            <a:r>
              <a:rPr lang="es-ES" altLang="en-US" dirty="0" smtClean="0"/>
              <a:t> con el mismo punto de acceso autorizado (1XX) se ven afectados por el cambio. Asimismo, recuerden que un 1XX puede aparecer como 5XX en otro registro de autoridad. Los 5XX correspondientes también tendrán que actualizarse.</a:t>
            </a:r>
            <a:r>
              <a:rPr lang="en-US" altLang="en-US" dirty="0" smtClean="0"/>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B7FE772-38FD-47FF-B570-0051E7BD658C}" type="slidenum">
              <a:rPr lang="en-US" altLang="en-US" smtClean="0"/>
              <a:pPr eaLnBrk="1" hangingPunct="1"/>
              <a:t>20</a:t>
            </a:fld>
            <a:endParaRPr lang="en-US" altLang="en-US" smtClean="0"/>
          </a:p>
        </p:txBody>
      </p:sp>
      <p:sp>
        <p:nvSpPr>
          <p:cNvPr id="88067" name="Rectangle 2"/>
          <p:cNvSpPr>
            <a:spLocks noGrp="1" noRot="1" noChangeAspect="1" noChangeArrowheads="1" noTextEdit="1"/>
          </p:cNvSpPr>
          <p:nvPr>
            <p:ph type="sldImg"/>
          </p:nvPr>
        </p:nvSpPr>
        <p:spPr>
          <a:xfrm>
            <a:off x="1144588" y="687388"/>
            <a:ext cx="4572000" cy="3429000"/>
          </a:xfrm>
          <a:ln/>
        </p:spPr>
      </p:sp>
      <p:sp>
        <p:nvSpPr>
          <p:cNvPr id="88068" name="Rectangle 3"/>
          <p:cNvSpPr>
            <a:spLocks noGrp="1" noChangeArrowheads="1"/>
          </p:cNvSpPr>
          <p:nvPr>
            <p:ph type="body" idx="1"/>
          </p:nvPr>
        </p:nvSpPr>
        <p:spPr>
          <a:xfrm>
            <a:off x="762000" y="4343400"/>
            <a:ext cx="5334000" cy="4113213"/>
          </a:xfrm>
          <a:noFill/>
        </p:spPr>
        <p:txBody>
          <a:bodyPr lIns="92292" tIns="46146" rIns="92292" bIns="46146"/>
          <a:lstStyle/>
          <a:p>
            <a:pPr marL="0" indent="0" eaLnBrk="1" hangingPunct="1"/>
            <a:r>
              <a:rPr lang="es-ES" altLang="en-US" dirty="0" smtClean="0"/>
              <a:t>Revisión: 12 marzo 2014</a:t>
            </a:r>
          </a:p>
          <a:p>
            <a:pPr marL="0" indent="0" eaLnBrk="1" hangingPunct="1"/>
            <a:r>
              <a:rPr lang="es-ES" altLang="en-US" dirty="0" smtClean="0"/>
              <a:t>(Un ejemplo de imaginación)</a:t>
            </a:r>
          </a:p>
          <a:p>
            <a:pPr marL="0" indent="0" eaLnBrk="1" hangingPunct="1"/>
            <a:r>
              <a:rPr lang="es-ES" altLang="en-US" dirty="0" smtClean="0"/>
              <a:t>Debido a que cambiar un punto de acceso autorizado existente tiene un impacto en el mantenimiento del archivo bibliográfico (BFM), un principio largamente establecido en la práctica NACO es evitar cambiar un punto de acceso autorizado existente (1XX) a menos que contenga un error monumental.  </a:t>
            </a:r>
            <a:r>
              <a:rPr lang="en-US" altLang="en-US" dirty="0" smtClean="0"/>
              <a:t> </a:t>
            </a:r>
            <a:endParaRPr lang="en-US" altLang="en-US" dirty="0" smtClean="0">
              <a:latin typeface="Calibri" pitchFamily="34" charset="0"/>
            </a:endParaRPr>
          </a:p>
          <a:p>
            <a:pPr marL="0" indent="0" eaLnBrk="1" fontAlgn="t" hangingPunct="1"/>
            <a:r>
              <a:rPr lang="es-ES" altLang="en-US" dirty="0" smtClean="0"/>
              <a:t>Sin embargo, hay dos excepciones a esta práctica que aplicaran los miembros de NACO.</a:t>
            </a:r>
            <a:br>
              <a:rPr lang="es-ES" altLang="en-US" dirty="0" smtClean="0"/>
            </a:br>
            <a:r>
              <a:rPr lang="es-ES" altLang="en-US" dirty="0" smtClean="0"/>
              <a:t> 1) Cuando un punto de acceso autorizado ya existente de una persona tiene una fecha de nacimiento abierta, y se ha encontrado una fecha de la fallecimiento: se puede actualizar el punto de acceso autorizado incluyendo la fecha de la fallecimiento.</a:t>
            </a:r>
            <a:r>
              <a:rPr lang="en-US" altLang="en-US" dirty="0" smtClean="0"/>
              <a:t> </a:t>
            </a:r>
            <a:br>
              <a:rPr lang="en-US" altLang="en-US" dirty="0" smtClean="0"/>
            </a:br>
            <a:r>
              <a:rPr lang="en-US" altLang="en-US" dirty="0" smtClean="0"/>
              <a:t>2) </a:t>
            </a:r>
            <a:r>
              <a:rPr lang="es-ES" altLang="en-US" dirty="0" smtClean="0"/>
              <a:t>Cuando un punto de acceso autorizado ya existente para que una persona tiene una fecha de fallecimiento abierta, y se ha identificado una fecha de nacimiento: se puede actualizar el punto de acceso autorizado incluyendo la fecha de nacimiento. </a:t>
            </a:r>
          </a:p>
          <a:p>
            <a:pPr marL="0" indent="0" eaLnBrk="1" hangingPunct="1"/>
            <a:r>
              <a:rPr lang="es-ES" altLang="en-US" dirty="0" err="1" smtClean="0"/>
              <a:t>Ésto</a:t>
            </a:r>
            <a:r>
              <a:rPr lang="es-ES" altLang="en-US" dirty="0" smtClean="0"/>
              <a:t> es nuevo en NACO, ya que las pautas RDA NACO requieren el uso de un </a:t>
            </a:r>
            <a:r>
              <a:rPr lang="es-ES" altLang="en-US" dirty="0" err="1" smtClean="0"/>
              <a:t>guión</a:t>
            </a:r>
            <a:r>
              <a:rPr lang="es-ES" altLang="en-US" dirty="0" smtClean="0"/>
              <a:t> antes de la fecha de muerte en todos los casos, incluso si la fecha de nacimiento no está en el punto de acceso autorizado.</a:t>
            </a:r>
            <a:r>
              <a:rPr lang="en-US" altLang="en-US" dirty="0" smtClean="0"/>
              <a:t> </a:t>
            </a:r>
          </a:p>
          <a:p>
            <a:pPr marL="0" indent="0" eaLnBrk="1" hangingPunct="1"/>
            <a:r>
              <a:rPr lang="es-ES" altLang="en-US" dirty="0" smtClean="0"/>
              <a:t>     Recuerde, estas actualizaciones pueden hacerse sólo si ya existe una fecha con </a:t>
            </a:r>
            <a:r>
              <a:rPr lang="es-ES" altLang="en-US" dirty="0" err="1" smtClean="0"/>
              <a:t>guión</a:t>
            </a:r>
            <a:r>
              <a:rPr lang="es-ES" altLang="en-US" dirty="0" smtClean="0"/>
              <a:t> al final de la fecha de  nacimiento (o una fecha de muerte con un </a:t>
            </a:r>
            <a:r>
              <a:rPr lang="es-ES" altLang="en-US" dirty="0" err="1" smtClean="0"/>
              <a:t>guión</a:t>
            </a:r>
            <a:r>
              <a:rPr lang="es-ES" altLang="en-US" dirty="0" smtClean="0"/>
              <a:t> al principio de la fecha) en el punto de acceso autorizado. </a:t>
            </a:r>
          </a:p>
          <a:p>
            <a:pPr marL="0" indent="0" eaLnBrk="1" hangingPunct="1"/>
            <a:endParaRPr lang="es-ES" altLang="en-US" dirty="0" smtClean="0"/>
          </a:p>
          <a:p>
            <a:pPr marL="0" indent="0" eaLnBrk="1" hangingPunct="1"/>
            <a:r>
              <a:rPr lang="es-ES" altLang="en-US" dirty="0" smtClean="0"/>
              <a:t>No se deben agregar fechas a un punto de acceso autorizado bajo esta excepción si no existen fechas en el punto de acceso autorizado. Sólo se puede agregar una fecha a un punto de acceso autorizado ya existente si carece de fechas y se necesita la fecha para resolver un conflicto.</a:t>
            </a:r>
            <a:br>
              <a:rPr lang="es-ES" altLang="en-US" dirty="0" smtClean="0"/>
            </a:br>
            <a:r>
              <a:rPr lang="es-ES" altLang="en-US" dirty="0" smtClean="0"/>
              <a:t>La diapositiva muestra un registro NACO existente con una fecha de nacimiento abierta. En la siguiente diapositiva veremos la nueva información que está disponible.</a:t>
            </a:r>
            <a:r>
              <a:rPr lang="en-US" altLang="en-US" dirty="0" smtClean="0"/>
              <a: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2937251-9AEE-416F-9FB6-D211E6AEAF69}" type="slidenum">
              <a:rPr lang="en-US" altLang="en-US" smtClean="0"/>
              <a:pPr eaLnBrk="1" hangingPunct="1"/>
              <a:t>21</a:t>
            </a:fld>
            <a:endParaRPr lang="en-US" altLang="en-US" smtClean="0"/>
          </a:p>
        </p:txBody>
      </p:sp>
      <p:sp>
        <p:nvSpPr>
          <p:cNvPr id="89091" name="Rectangle 2"/>
          <p:cNvSpPr>
            <a:spLocks noGrp="1" noRot="1" noChangeAspect="1" noChangeArrowheads="1" noTextEdit="1"/>
          </p:cNvSpPr>
          <p:nvPr>
            <p:ph type="sldImg"/>
          </p:nvPr>
        </p:nvSpPr>
        <p:spPr>
          <a:xfrm>
            <a:off x="1144588" y="687388"/>
            <a:ext cx="4572000" cy="3429000"/>
          </a:xfrm>
          <a:ln/>
        </p:spPr>
      </p:sp>
      <p:sp>
        <p:nvSpPr>
          <p:cNvPr id="89092" name="Rectangle 3"/>
          <p:cNvSpPr>
            <a:spLocks noGrp="1" noChangeArrowheads="1"/>
          </p:cNvSpPr>
          <p:nvPr>
            <p:ph type="body" idx="1"/>
          </p:nvPr>
        </p:nvSpPr>
        <p:spPr>
          <a:xfrm>
            <a:off x="762000" y="4343400"/>
            <a:ext cx="5334000" cy="4113213"/>
          </a:xfrm>
          <a:noFill/>
        </p:spPr>
        <p:txBody>
          <a:bodyPr lIns="92292" tIns="46146" rIns="92292" bIns="46146"/>
          <a:lstStyle/>
          <a:p>
            <a:r>
              <a:rPr lang="en-US" altLang="en-US" dirty="0" err="1" smtClean="0">
                <a:latin typeface="Calibri" pitchFamily="34" charset="0"/>
              </a:rPr>
              <a:t>Actualizado</a:t>
            </a:r>
            <a:r>
              <a:rPr lang="en-US" altLang="en-US" dirty="0" smtClean="0">
                <a:latin typeface="Calibri" pitchFamily="34" charset="0"/>
              </a:rPr>
              <a:t>: 31 </a:t>
            </a:r>
            <a:r>
              <a:rPr lang="en-US" altLang="en-US" dirty="0" err="1" smtClean="0">
                <a:latin typeface="Calibri" pitchFamily="34" charset="0"/>
              </a:rPr>
              <a:t>octubre</a:t>
            </a:r>
            <a:r>
              <a:rPr lang="en-US" altLang="en-US" dirty="0" smtClean="0">
                <a:latin typeface="Calibri" pitchFamily="34" charset="0"/>
              </a:rPr>
              <a:t> </a:t>
            </a:r>
            <a:r>
              <a:rPr lang="en-US" altLang="en-US" dirty="0" smtClean="0">
                <a:latin typeface="Calibri" pitchFamily="34" charset="0"/>
              </a:rPr>
              <a:t>2016</a:t>
            </a:r>
          </a:p>
          <a:p>
            <a:r>
              <a:rPr lang="es-ES" dirty="0" smtClean="0"/>
              <a:t>(Este es un ejemplo inventado, no aparece en el archivo de autoridad LC/NACO)</a:t>
            </a:r>
          </a:p>
          <a:p>
            <a:endParaRPr lang="es-ES" altLang="en-US" dirty="0" smtClean="0">
              <a:latin typeface="Calibri" pitchFamily="34" charset="0"/>
            </a:endParaRPr>
          </a:p>
          <a:p>
            <a:pPr eaLnBrk="1" hangingPunct="1"/>
            <a:r>
              <a:rPr lang="es-ES" altLang="en-US" dirty="0" smtClean="0"/>
              <a:t>Nueva </a:t>
            </a:r>
            <a:r>
              <a:rPr lang="es-ES" altLang="en-US" dirty="0" smtClean="0"/>
              <a:t>información - la fecha de fallecimiento - ha salido a la luz en la catalogación de un nuevo recurso relacionado con esta persona. El catalogador NACO aplica la opción de añadir esa fecha de fallecimiento al punto de acceso autorizado ya existente. </a:t>
            </a:r>
          </a:p>
          <a:p>
            <a:pPr eaLnBrk="1" hangingPunct="1"/>
            <a:r>
              <a:rPr lang="es-ES" altLang="en-US" dirty="0" smtClean="0"/>
              <a:t>El catalogador toma la oportunidad de también añade información adicional al registro de NACO: 046 información de fecha de la fallecimiento, y al 370 se agregó el lugar de fallecimiento. Estas son buenas mejoras en el registro.</a:t>
            </a:r>
            <a:br>
              <a:rPr lang="es-ES" altLang="en-US" dirty="0" smtClean="0"/>
            </a:br>
            <a:r>
              <a:rPr lang="es-ES" altLang="en-US" dirty="0" smtClean="0"/>
              <a:t>(No vamos a ver un ejemplo de cómo agregar una fecha de nacimiento a un nombre que contiene solamente una fecha de la muerte con </a:t>
            </a:r>
            <a:r>
              <a:rPr lang="es-ES" altLang="en-US" dirty="0" err="1" smtClean="0"/>
              <a:t>guión</a:t>
            </a:r>
            <a:r>
              <a:rPr lang="es-ES" altLang="en-US" dirty="0" smtClean="0"/>
              <a:t> anterior en un punto de acceso autorizado, pero se aplican los mismos principios en esa situación).</a:t>
            </a:r>
            <a:r>
              <a:rPr lang="en-US" altLang="en-US" dirty="0" smtClean="0"/>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0FAD4DD-C22D-4E2B-88D4-65FE184C1F7F}" type="slidenum">
              <a:rPr lang="en-US" altLang="en-US" smtClean="0"/>
              <a:pPr eaLnBrk="1" hangingPunct="1"/>
              <a:t>22</a:t>
            </a:fld>
            <a:endParaRPr lang="en-US" altLang="en-US" smtClean="0"/>
          </a:p>
        </p:txBody>
      </p:sp>
      <p:sp>
        <p:nvSpPr>
          <p:cNvPr id="90115" name="Rectangle 2"/>
          <p:cNvSpPr>
            <a:spLocks noGrp="1" noRot="1" noChangeAspect="1" noChangeArrowheads="1" noTextEdit="1"/>
          </p:cNvSpPr>
          <p:nvPr>
            <p:ph type="sldImg"/>
          </p:nvPr>
        </p:nvSpPr>
        <p:spPr>
          <a:xfrm>
            <a:off x="1144588" y="687388"/>
            <a:ext cx="4572000" cy="3429000"/>
          </a:xfrm>
          <a:ln/>
        </p:spPr>
      </p:sp>
      <p:sp>
        <p:nvSpPr>
          <p:cNvPr id="90116"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11 marzo 2014</a:t>
            </a:r>
          </a:p>
          <a:p>
            <a:pPr eaLnBrk="1" hangingPunct="1"/>
            <a:r>
              <a:rPr lang="es-ES" altLang="en-US" dirty="0" smtClean="0"/>
              <a:t>Los miembros de NACO van a encontrar registros duplicados en el archivo de autoridad de LC/NAF. Un duplicado se pueden encontrar en el proceso de creación de un nuevo nombre, o en el proceso de agregar información a un registro de autoridad existente. En el caso anterior, el catalogador identificó dos registros para la misma persona, y siguiendo los parámetros de NACO, el catalogador hará una solicitud de eliminación a la Sección COOP de LC. Pero a menudo, habrá información en el registro que se va a eliminar que sería una adición útil para el registro retenido.</a:t>
            </a:r>
            <a:r>
              <a:rPr lang="en-US" altLang="en-US" dirty="0" smtClean="0"/>
              <a:t> </a:t>
            </a:r>
            <a:endParaRPr lang="en-US" altLang="en-US" dirty="0" smtClean="0">
              <a:latin typeface="Calibri" pitchFamily="34" charset="0"/>
            </a:endParaRPr>
          </a:p>
          <a:p>
            <a:pPr eaLnBrk="1" hangingPunct="1"/>
            <a:endParaRPr lang="en-US" altLang="en-US" dirty="0" smtClean="0">
              <a:latin typeface="Calibri" pitchFamily="34" charset="0"/>
            </a:endParaRPr>
          </a:p>
          <a:p>
            <a:pPr eaLnBrk="1" hangingPunct="1"/>
            <a:r>
              <a:rPr lang="es-ES" altLang="en-US" dirty="0" smtClean="0"/>
              <a:t>En el caso presentado en la diapositiva, el catalogador que creó el RAN para el punto de acceso autorizado Salas Fumas, Vicente (n 83012081) debería haberse dado cuenta de que el nombre ya era un punto de acceso de variante en el registro de Salas, Vicente (n 50016598); se debería haber sido utilizado ese registro n 50016598 . En su lugar, existen registros duplicados en la base de datos, pero con puntos de acceso autorizados diferentes.</a:t>
            </a:r>
          </a:p>
          <a:p>
            <a:pPr eaLnBrk="1" hangingPunct="1"/>
            <a:endParaRPr lang="es-ES" altLang="en-US" dirty="0" smtClean="0"/>
          </a:p>
          <a:p>
            <a:pPr eaLnBrk="1" hangingPunct="1"/>
            <a:r>
              <a:rPr lang="es-ES" altLang="en-US" dirty="0" smtClean="0"/>
              <a:t>El catalogador debe notificar a COOP que el registro n 83012081 debe ser eliminado.  Al examinar el registro a ser eliminado el catalogador ve que en el 670 para el sitio Web de la Universidad de Zaragoza contiene información importante que puede ser transferido al RAN que se conserva. El catalogador hacer esto antes de informar a COOP que se debe eliminar el n 83012081.</a:t>
            </a:r>
            <a:br>
              <a:rPr lang="es-ES" altLang="en-US" dirty="0" smtClean="0"/>
            </a:br>
            <a:endParaRPr lang="es-ES" altLang="en-US" dirty="0" smtClean="0"/>
          </a:p>
          <a:p>
            <a:pPr eaLnBrk="1" hangingPunct="1"/>
            <a:r>
              <a:rPr lang="es-ES" altLang="en-US" dirty="0" smtClean="0"/>
              <a:t>A continuación veremos la diapositiva con el RAN actualizado.</a:t>
            </a:r>
            <a:r>
              <a:rPr lang="en-US" altLang="en-US" dirty="0" smtClean="0"/>
              <a:t> </a:t>
            </a:r>
          </a:p>
          <a:p>
            <a:pPr eaLnBrk="1" hangingPunct="1"/>
            <a:endParaRPr lang="en-US" alt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CB0DD69-12AB-4BD0-B76E-4F4E5DA4E8D7}" type="slidenum">
              <a:rPr lang="en-US" altLang="en-US" smtClean="0"/>
              <a:pPr eaLnBrk="1" hangingPunct="1"/>
              <a:t>23</a:t>
            </a:fld>
            <a:endParaRPr lang="en-US" altLang="en-US" smtClean="0"/>
          </a:p>
        </p:txBody>
      </p:sp>
      <p:sp>
        <p:nvSpPr>
          <p:cNvPr id="91139" name="Rectangle 2"/>
          <p:cNvSpPr>
            <a:spLocks noGrp="1" noRot="1" noChangeAspect="1" noChangeArrowheads="1" noTextEdit="1"/>
          </p:cNvSpPr>
          <p:nvPr>
            <p:ph type="sldImg"/>
          </p:nvPr>
        </p:nvSpPr>
        <p:spPr>
          <a:xfrm>
            <a:off x="1144588" y="687388"/>
            <a:ext cx="4572000" cy="3429000"/>
          </a:xfrm>
          <a:ln/>
        </p:spPr>
      </p:sp>
      <p:sp>
        <p:nvSpPr>
          <p:cNvPr id="91140" name="Rectangle 3"/>
          <p:cNvSpPr>
            <a:spLocks noGrp="1" noChangeArrowheads="1"/>
          </p:cNvSpPr>
          <p:nvPr>
            <p:ph type="body" idx="1"/>
          </p:nvPr>
        </p:nvSpPr>
        <p:spPr>
          <a:xfrm>
            <a:off x="762000" y="4343400"/>
            <a:ext cx="5334000" cy="4113213"/>
          </a:xfrm>
          <a:noFill/>
        </p:spPr>
        <p:txBody>
          <a:bodyPr lIns="92292" tIns="46146" rIns="92292" bIns="46146"/>
          <a:lstStyle/>
          <a:p>
            <a:r>
              <a:rPr lang="en-US" altLang="en-US" dirty="0" err="1" smtClean="0">
                <a:latin typeface="Calibri" pitchFamily="34" charset="0"/>
              </a:rPr>
              <a:t>Actualizado</a:t>
            </a:r>
            <a:r>
              <a:rPr lang="en-US" altLang="en-US" dirty="0" smtClean="0">
                <a:latin typeface="Calibri" pitchFamily="34" charset="0"/>
              </a:rPr>
              <a:t> 14 </a:t>
            </a:r>
            <a:r>
              <a:rPr lang="en-US" altLang="en-US" dirty="0" err="1" smtClean="0">
                <a:latin typeface="Calibri" pitchFamily="34" charset="0"/>
              </a:rPr>
              <a:t>diciembre</a:t>
            </a:r>
            <a:r>
              <a:rPr lang="en-US" altLang="en-US" dirty="0" smtClean="0">
                <a:latin typeface="Calibri" pitchFamily="34" charset="0"/>
              </a:rPr>
              <a:t> </a:t>
            </a:r>
            <a:r>
              <a:rPr lang="en-US" altLang="en-US" dirty="0" smtClean="0">
                <a:latin typeface="Calibri" pitchFamily="34" charset="0"/>
              </a:rPr>
              <a:t>2016</a:t>
            </a:r>
          </a:p>
          <a:p>
            <a:endParaRPr lang="en-US" altLang="en-US" dirty="0" smtClean="0">
              <a:latin typeface="Calibri" pitchFamily="34" charset="0"/>
            </a:endParaRPr>
          </a:p>
          <a:p>
            <a:r>
              <a:rPr lang="es-ES" dirty="0" smtClean="0"/>
              <a:t>Aquí se conserva el registro actualizado: se han movido los 670 campos del registro que se eliminará y se han agregado 670 campos para nueva información. El catalogador agregó juiciosamente algunos atributos de RDA adicionales también.</a:t>
            </a:r>
          </a:p>
          <a:p>
            <a:pPr eaLnBrk="1" hangingPunct="1"/>
            <a:endParaRPr lang="es-ES" altLang="en-US" dirty="0" smtClean="0"/>
          </a:p>
          <a:p>
            <a:pPr eaLnBrk="1" hangingPunct="1"/>
            <a:r>
              <a:rPr lang="es-ES" altLang="en-US" dirty="0" smtClean="0"/>
              <a:t>Noten </a:t>
            </a:r>
            <a:r>
              <a:rPr lang="es-ES" altLang="en-US" dirty="0" smtClean="0"/>
              <a:t>que la fecha de nacimiento no se agregó al punto de acceso autorizado!  Los puntos de acceso autorizados NACO se cambian únicamente en pocos casos.  Hemos visto dos casos en los ejemplos anteriores.</a:t>
            </a:r>
          </a:p>
          <a:p>
            <a:pPr eaLnBrk="1" hangingPunct="1"/>
            <a:r>
              <a:rPr lang="es-ES" altLang="en-US" dirty="0" smtClean="0"/>
              <a:t/>
            </a:r>
            <a:br>
              <a:rPr lang="es-ES" altLang="en-US" dirty="0" smtClean="0"/>
            </a:br>
            <a:r>
              <a:rPr lang="es-ES" altLang="en-US" dirty="0" smtClean="0"/>
              <a:t>¿Se debe enviar notificación sobre BFM en este caso? (Respuesta: Sí, ya que se está eliminando un registro)</a:t>
            </a:r>
            <a:r>
              <a:rPr lang="en-US" altLang="en-US" dirty="0" smtClean="0"/>
              <a:t>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36C4F78-2D91-4264-B9C9-2D70B98AC9C4}" type="slidenum">
              <a:rPr lang="en-US" altLang="en-US" smtClean="0"/>
              <a:pPr eaLnBrk="1" hangingPunct="1"/>
              <a:t>24</a:t>
            </a:fld>
            <a:endParaRPr lang="en-US" altLang="en-US" smtClean="0"/>
          </a:p>
        </p:txBody>
      </p:sp>
      <p:sp>
        <p:nvSpPr>
          <p:cNvPr id="92163" name="Rectangle 2"/>
          <p:cNvSpPr>
            <a:spLocks noGrp="1" noRot="1" noChangeAspect="1" noChangeArrowheads="1" noTextEdit="1"/>
          </p:cNvSpPr>
          <p:nvPr>
            <p:ph type="sldImg"/>
          </p:nvPr>
        </p:nvSpPr>
        <p:spPr>
          <a:xfrm>
            <a:off x="1144588" y="687388"/>
            <a:ext cx="4572000" cy="3429000"/>
          </a:xfrm>
          <a:ln/>
        </p:spPr>
      </p:sp>
      <p:sp>
        <p:nvSpPr>
          <p:cNvPr id="92164"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lnSpc>
                <a:spcPct val="80000"/>
              </a:lnSpc>
            </a:pPr>
            <a:r>
              <a:rPr lang="es-MX" altLang="en-US" sz="1000" dirty="0" smtClean="0"/>
              <a:t>Revisión: 24 febrero 2014</a:t>
            </a:r>
          </a:p>
          <a:p>
            <a:pPr eaLnBrk="1" hangingPunct="1">
              <a:lnSpc>
                <a:spcPct val="80000"/>
              </a:lnSpc>
            </a:pPr>
            <a:r>
              <a:rPr lang="es-MX" altLang="en-US" sz="1000" dirty="0" smtClean="0"/>
              <a:t>Proceso para evaluar y codificar a RDA un RAN RCAA2, RCAA2-Compatible, o creado bajo la reglas anteriores cuando el 1XX no es RDA-Aceptable - </a:t>
            </a:r>
          </a:p>
          <a:p>
            <a:pPr eaLnBrk="1" hangingPunct="1">
              <a:lnSpc>
                <a:spcPct val="80000"/>
              </a:lnSpc>
            </a:pPr>
            <a:r>
              <a:rPr lang="es-ES" altLang="en-US" sz="1000" dirty="0" smtClean="0"/>
              <a:t>Durante la transición de AACR2 a RDA se llevaron a cabo muchos cambios, tanto automatizados como manuales, en el Archivo de autoridades NAF . Un subconjunto de </a:t>
            </a:r>
            <a:r>
              <a:rPr lang="es-ES" altLang="en-US" sz="1000" dirty="0" err="1" smtClean="0"/>
              <a:t>RANs</a:t>
            </a:r>
            <a:r>
              <a:rPr lang="es-ES" altLang="en-US" sz="1000" dirty="0" smtClean="0"/>
              <a:t>: creados bajo las reglas RCA2, RCA2-Compatibles y </a:t>
            </a:r>
            <a:r>
              <a:rPr lang="es-ES" altLang="en-US" sz="1000" dirty="0" err="1" smtClean="0"/>
              <a:t>RANs</a:t>
            </a:r>
            <a:r>
              <a:rPr lang="es-ES" altLang="en-US" sz="1000" dirty="0" smtClean="0"/>
              <a:t> creados bajo las reglas anteriores fueron marcados por computadora, con un campo 667 que dice:</a:t>
            </a:r>
            <a:r>
              <a:rPr lang="en-US" altLang="en-US" sz="1000" dirty="0" smtClean="0"/>
              <a:t> </a:t>
            </a:r>
          </a:p>
          <a:p>
            <a:pPr eaLnBrk="1" hangingPunct="1">
              <a:lnSpc>
                <a:spcPct val="80000"/>
              </a:lnSpc>
            </a:pPr>
            <a:r>
              <a:rPr lang="es-MX" altLang="en-US" sz="1000" dirty="0" smtClean="0">
                <a:latin typeface="Calibri" pitchFamily="34" charset="0"/>
              </a:rPr>
              <a:t>	667 THIS 1XX FIELD CANNOT BE USED UNDER RDA UNTIL THIS RECORD HAS BEEN REVIEWED AND/OR UPDATED </a:t>
            </a:r>
          </a:p>
          <a:p>
            <a:pPr eaLnBrk="1" hangingPunct="1">
              <a:lnSpc>
                <a:spcPct val="80000"/>
              </a:lnSpc>
            </a:pPr>
            <a:r>
              <a:rPr lang="es-MX" altLang="en-US" dirty="0" smtClean="0"/>
              <a:t> en Español:  667 EL CAMPO 1XX NO PUEDE UTILIZARSE EN RDA HASTA QUE HAYA SIDO REVISADO Y/O ACTUALIZADO </a:t>
            </a:r>
            <a:endParaRPr lang="es-MX" altLang="en-US" sz="1000" dirty="0" smtClean="0">
              <a:latin typeface="Calibri" pitchFamily="34" charset="0"/>
            </a:endParaRPr>
          </a:p>
          <a:p>
            <a:pPr eaLnBrk="1" hangingPunct="1">
              <a:lnSpc>
                <a:spcPct val="80000"/>
              </a:lnSpc>
            </a:pPr>
            <a:r>
              <a:rPr lang="es-ES" altLang="en-US" sz="1000" b="1" dirty="0" smtClean="0"/>
              <a:t>[El hipervínculo en la diapositiva enlaza con un documento que fue utilizado por miembros del PCC durante esta transición</a:t>
            </a:r>
            <a:r>
              <a:rPr lang="es-ES" altLang="en-US" sz="1000" dirty="0" smtClean="0"/>
              <a:t>. </a:t>
            </a:r>
            <a:r>
              <a:rPr lang="es-ES" altLang="en-US" sz="1000" b="1" dirty="0" smtClean="0"/>
              <a:t>Instructores, favor de repasar este documento [solamente disponible en inglés], aunque sólo sea para dar una perspectiva histórica</a:t>
            </a:r>
            <a:r>
              <a:rPr lang="es-MX" altLang="en-US" sz="1000" b="1" dirty="0" smtClean="0"/>
              <a:t>]. El titulo del documento en español:  Resumen de los cambios programáticos hechos al archivo de autoridades LC/NAF: ¿Lo que los catalogadores RDA-LC/PCC necesitan saber</a:t>
            </a:r>
            <a:r>
              <a:rPr lang="es-MX" altLang="en-US" sz="1000" dirty="0" smtClean="0"/>
              <a:t> </a:t>
            </a:r>
            <a:endParaRPr lang="es-MX" altLang="en-US" sz="1000" b="1" dirty="0" smtClean="0"/>
          </a:p>
          <a:p>
            <a:pPr eaLnBrk="1" hangingPunct="1">
              <a:lnSpc>
                <a:spcPct val="80000"/>
              </a:lnSpc>
            </a:pPr>
            <a:r>
              <a:rPr lang="es-ES" altLang="en-US" sz="1000" dirty="0" smtClean="0"/>
              <a:t>El campo 667 fue agregado a los registros con un 1XX que eran (o pudieran ser) incompatible con RDA. Los catalogadores que utilizan estos registros están obligados a evaluar y cambiar la codificación en los registros a RDA.   A menudo, esto sólo implicaría un cambio de codificación - si el 1XX es aceptable bajo – es decir cambiar el campo fijo 008/10 del valor “c”  “d” o “a” al valor z y agregar el </a:t>
            </a:r>
            <a:r>
              <a:rPr lang="es-ES" altLang="en-US" sz="1000" dirty="0" err="1" smtClean="0"/>
              <a:t>subcampo</a:t>
            </a:r>
            <a:r>
              <a:rPr lang="es-ES" altLang="en-US" sz="1000" dirty="0" smtClean="0"/>
              <a:t> $e </a:t>
            </a:r>
            <a:r>
              <a:rPr lang="es-ES" altLang="en-US" sz="1000" dirty="0" err="1" smtClean="0"/>
              <a:t>rda</a:t>
            </a:r>
            <a:r>
              <a:rPr lang="es-ES" altLang="en-US" sz="1000" dirty="0" smtClean="0"/>
              <a:t> al campo 040.  Pero en la mayoría de los casos, los catalogadores RDA van a tener que cambiar el 1XX para que sea aceptable en RDA.</a:t>
            </a:r>
            <a:r>
              <a:rPr lang="en-US" altLang="en-US" sz="1000" dirty="0" smtClean="0"/>
              <a:t> </a:t>
            </a:r>
          </a:p>
          <a:p>
            <a:pPr eaLnBrk="1" hangingPunct="1">
              <a:lnSpc>
                <a:spcPct val="80000"/>
              </a:lnSpc>
            </a:pPr>
            <a:r>
              <a:rPr lang="es-ES" altLang="en-US" sz="1000" dirty="0" smtClean="0"/>
              <a:t>Con el tiempo, todos los registros con la nota 667 serán evaluados y codificados con RDA,  pero si en su flujo de trabajo NACO se encuentra con uno de estos registros, se deben tomar las medidas adecuadas.</a:t>
            </a:r>
          </a:p>
          <a:p>
            <a:pPr eaLnBrk="1" hangingPunct="1">
              <a:lnSpc>
                <a:spcPct val="80000"/>
              </a:lnSpc>
            </a:pPr>
            <a:r>
              <a:rPr lang="en-US" altLang="en-US" sz="1000" dirty="0" smtClean="0"/>
              <a:t> </a:t>
            </a:r>
          </a:p>
          <a:p>
            <a:pPr eaLnBrk="1" hangingPunct="1">
              <a:lnSpc>
                <a:spcPct val="80000"/>
              </a:lnSpc>
            </a:pPr>
            <a:r>
              <a:rPr lang="es-ES" altLang="en-US" sz="1000" dirty="0" smtClean="0"/>
              <a:t>En el registro en la pantalla, se añadió el campo 667 debido a que el 1XX contiene un </a:t>
            </a:r>
            <a:r>
              <a:rPr lang="es-ES" altLang="en-US" sz="1000" dirty="0" err="1" smtClean="0"/>
              <a:t>subcampo</a:t>
            </a:r>
            <a:r>
              <a:rPr lang="es-ES" altLang="en-US" sz="1000" dirty="0" smtClean="0"/>
              <a:t> $c PhD. (titulo de doctorado), que no está permitido utilizarse dentro de un punto de acceso autorizado de RDA. Bajo las reglas RCA2, si el título apareció con el nombre en una fuente prominente. el título de doctorado podría ser utilizado como un elemento en el encabezamiento para resolver un conflicto.</a:t>
            </a:r>
            <a:r>
              <a:rPr lang="en-US" altLang="en-US" sz="1000" dirty="0" smtClean="0"/>
              <a:t> </a:t>
            </a:r>
          </a:p>
          <a:p>
            <a:pPr eaLnBrk="1" hangingPunct="1">
              <a:lnSpc>
                <a:spcPct val="80000"/>
              </a:lnSpc>
            </a:pPr>
            <a:r>
              <a:rPr lang="es-ES" altLang="en-US" sz="1000" dirty="0" smtClean="0"/>
              <a:t>Bajo las instrucciones de RDA, esto no se puede hacer. Así que algo tiene que cambiarse en este RAN cuando se evalúe antes de codificarlo con RDA. ¿Qué haría usted?</a:t>
            </a:r>
            <a:r>
              <a:rPr lang="en-US" altLang="en-US" sz="1000" dirty="0" smtClean="0"/>
              <a:t> </a:t>
            </a:r>
            <a:r>
              <a:rPr lang="en-US" altLang="en-US" sz="1000" dirty="0" smtClean="0">
                <a:latin typeface="Calibri" pitchFamily="34" charset="0"/>
              </a:rPr>
              <a:t>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1A2A165-5F26-415C-ADC0-43F79A4682D1}" type="slidenum">
              <a:rPr lang="en-US" altLang="en-US" smtClean="0"/>
              <a:pPr eaLnBrk="1" hangingPunct="1"/>
              <a:t>25</a:t>
            </a:fld>
            <a:endParaRPr lang="en-US" altLang="en-US" smtClean="0"/>
          </a:p>
        </p:txBody>
      </p:sp>
      <p:sp>
        <p:nvSpPr>
          <p:cNvPr id="93187" name="Rectangle 2"/>
          <p:cNvSpPr>
            <a:spLocks noGrp="1" noRot="1" noChangeAspect="1" noChangeArrowheads="1" noTextEdit="1"/>
          </p:cNvSpPr>
          <p:nvPr>
            <p:ph type="sldImg"/>
          </p:nvPr>
        </p:nvSpPr>
        <p:spPr>
          <a:xfrm>
            <a:off x="1144588" y="687388"/>
            <a:ext cx="4572000" cy="3429000"/>
          </a:xfrm>
          <a:ln/>
        </p:spPr>
      </p:sp>
      <p:sp>
        <p:nvSpPr>
          <p:cNvPr id="93188"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a:t>
            </a:r>
            <a:r>
              <a:rPr lang="es-ES" altLang="en-US" baseline="0" dirty="0" smtClean="0"/>
              <a:t> 2013</a:t>
            </a:r>
            <a:endParaRPr lang="es-ES" altLang="en-US" dirty="0" smtClean="0"/>
          </a:p>
          <a:p>
            <a:pPr eaLnBrk="1" hangingPunct="1"/>
            <a:r>
              <a:rPr lang="es-ES" altLang="en-US" dirty="0" smtClean="0"/>
              <a:t>En este caso con el propósito de eliminar la nota 667 y codificar el RAN con RDA, el catalogador utiliza la fecha de nacimiento, que se estaba almacenado en el campo 670 en el registro de autoridad RCAA2.  La fecha de nacimiento es una adición en RDA adecuada para identificar a una persona y de hecho es la mejor opción en este caso para preservar la unicidad de este José Antonio en el Archivo de Autoridades LC/NAF.</a:t>
            </a:r>
          </a:p>
          <a:p>
            <a:pPr eaLnBrk="1" hangingPunct="1"/>
            <a:endParaRPr lang="es-ES" altLang="en-US" dirty="0" smtClean="0">
              <a:latin typeface="Calibri" pitchFamily="34" charset="0"/>
            </a:endParaRPr>
          </a:p>
          <a:p>
            <a:pPr eaLnBrk="1" hangingPunct="1"/>
            <a:r>
              <a:rPr lang="es-ES" altLang="en-US" dirty="0" smtClean="0"/>
              <a:t>El catalogador opcionalmente podría haber añadido un campo 046, un campo 370 y tal vez un campo 373 en el momento de la re-codificación. Estas adiciones no son necesarias, pero serían buenas mejoras en el registro de autoridad.</a:t>
            </a:r>
            <a:br>
              <a:rPr lang="es-ES" altLang="en-US" dirty="0" smtClean="0"/>
            </a:br>
            <a:r>
              <a:rPr lang="es-ES" altLang="en-US" dirty="0" smtClean="0"/>
              <a:t>El catalogador añadió el encabezamiento anterior como una variante, pero esta variante no es aceptable en RDA, observe la codificación del </a:t>
            </a:r>
            <a:r>
              <a:rPr lang="es-ES" altLang="en-US" dirty="0" err="1" smtClean="0"/>
              <a:t>subcampo</a:t>
            </a:r>
            <a:r>
              <a:rPr lang="es-ES" altLang="en-US" dirty="0" smtClean="0"/>
              <a:t> $w con el valor “</a:t>
            </a:r>
            <a:r>
              <a:rPr lang="es-ES" altLang="en-US" dirty="0" err="1" smtClean="0"/>
              <a:t>nnea</a:t>
            </a:r>
            <a:r>
              <a:rPr lang="es-ES" altLang="en-US" dirty="0" smtClean="0"/>
              <a:t>”.</a:t>
            </a:r>
          </a:p>
          <a:p>
            <a:pPr eaLnBrk="1" hangingPunct="1"/>
            <a:endParaRPr lang="es-ES" altLang="en-US" dirty="0" smtClean="0">
              <a:latin typeface="Calibri" pitchFamily="34" charset="0"/>
            </a:endParaRPr>
          </a:p>
          <a:p>
            <a:pPr eaLnBrk="1" hangingPunct="1"/>
            <a:r>
              <a:rPr lang="es-ES" altLang="en-US" dirty="0" smtClean="0"/>
              <a:t>¿Se debe notificar a COOP sobre BFM en este caso? (Respuesta: No. No es necesario dado que el cambio es uno a uno)</a:t>
            </a:r>
            <a:r>
              <a:rPr lang="en-US" altLang="en-US" dirty="0" smtClean="0"/>
              <a:t> </a:t>
            </a:r>
          </a:p>
          <a:p>
            <a:pPr eaLnBrk="1" hangingPunct="1"/>
            <a:endParaRPr lang="en-US" altLang="en-US" dirty="0" smtClean="0">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18A0435-09AA-4208-91A6-3F5BE8012700}" type="slidenum">
              <a:rPr lang="en-US" altLang="en-US" smtClean="0"/>
              <a:pPr eaLnBrk="1" hangingPunct="1"/>
              <a:t>26</a:t>
            </a:fld>
            <a:endParaRPr lang="en-US" altLang="en-US" smtClean="0"/>
          </a:p>
        </p:txBody>
      </p:sp>
      <p:sp>
        <p:nvSpPr>
          <p:cNvPr id="94211" name="Rectangle 2"/>
          <p:cNvSpPr>
            <a:spLocks noGrp="1" noRot="1" noChangeAspect="1" noChangeArrowheads="1" noTextEdit="1"/>
          </p:cNvSpPr>
          <p:nvPr>
            <p:ph type="sldImg"/>
          </p:nvPr>
        </p:nvSpPr>
        <p:spPr>
          <a:xfrm>
            <a:off x="1144588" y="687388"/>
            <a:ext cx="4572000" cy="3429000"/>
          </a:xfrm>
          <a:ln/>
        </p:spPr>
      </p:sp>
      <p:sp>
        <p:nvSpPr>
          <p:cNvPr id="94212"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lnSpc>
                <a:spcPct val="80000"/>
              </a:lnSpc>
            </a:pPr>
            <a:r>
              <a:rPr lang="es-MX" altLang="en-US" sz="1000" dirty="0" smtClean="0"/>
              <a:t>Revisión:</a:t>
            </a:r>
            <a:r>
              <a:rPr lang="es-MX" altLang="en-US" sz="1000" baseline="0" dirty="0" smtClean="0"/>
              <a:t> 24 febrero 2014</a:t>
            </a:r>
            <a:endParaRPr lang="es-MX" altLang="en-US" sz="1000" dirty="0" smtClean="0"/>
          </a:p>
          <a:p>
            <a:pPr eaLnBrk="1" hangingPunct="1">
              <a:lnSpc>
                <a:spcPct val="80000"/>
              </a:lnSpc>
            </a:pPr>
            <a:r>
              <a:rPr lang="es-MX" altLang="en-US" sz="1000" dirty="0" smtClean="0"/>
              <a:t>En esta diapositiva vemos un ejemplo de un RAN para un título convencional colectivo (lo que se llamaba anteriormente título uniforme).  Este título de RCA2 fue marcado para programación con la nota 667 que dice:</a:t>
            </a:r>
          </a:p>
          <a:p>
            <a:pPr eaLnBrk="1" hangingPunct="1">
              <a:lnSpc>
                <a:spcPct val="80000"/>
              </a:lnSpc>
            </a:pPr>
            <a:r>
              <a:rPr lang="es-ES" altLang="en-US" dirty="0" smtClean="0"/>
              <a:t>         667 EL CAMPO 1XX NO  PUEDE UTILIZARSE EN RDA HASTA  QUE  HAYA SIDO REVISADO Y/O ACTUALIZADO</a:t>
            </a:r>
            <a:r>
              <a:rPr lang="en-US" altLang="en-US" dirty="0" smtClean="0"/>
              <a:t> </a:t>
            </a:r>
            <a:endParaRPr lang="en-US" altLang="en-US" sz="1000" dirty="0" smtClean="0">
              <a:latin typeface="Calibri" pitchFamily="34" charset="0"/>
            </a:endParaRPr>
          </a:p>
          <a:p>
            <a:pPr eaLnBrk="1" hangingPunct="1">
              <a:lnSpc>
                <a:spcPct val="80000"/>
              </a:lnSpc>
            </a:pPr>
            <a:r>
              <a:rPr lang="es-ES" altLang="en-US" dirty="0" smtClean="0"/>
              <a:t>El registro se marco a causa de la presencia de la palabra "Políglota" en el título. Políglota es una palabra de tipo RCAA2 que se utilizó cuando textos en varios idiomas estaban presentes en un recurso. Bajo RDA, los puntos de acceso únicos se utilizan para cada idioma de una expresión. Aunque el juicio del catalogador toma un papel importante en el número de puntos de acceso que se deben agregar a un registro bibliográfico, un punto de acceso no puede contener más de un idioma de expresión, según  el documento</a:t>
            </a:r>
            <a:r>
              <a:rPr lang="es-MX" altLang="en-US" sz="1000" dirty="0" smtClean="0">
                <a:latin typeface="Calibri" pitchFamily="34" charset="0"/>
              </a:rPr>
              <a:t> “</a:t>
            </a:r>
            <a:r>
              <a:rPr lang="es-MX" altLang="en-US" sz="1000" dirty="0" err="1" smtClean="0">
                <a:latin typeface="Calibri" pitchFamily="34" charset="0"/>
              </a:rPr>
              <a:t>Summary</a:t>
            </a:r>
            <a:r>
              <a:rPr lang="es-MX" altLang="en-US" sz="1000" dirty="0" smtClean="0">
                <a:latin typeface="Calibri" pitchFamily="34" charset="0"/>
              </a:rPr>
              <a:t> of </a:t>
            </a:r>
            <a:r>
              <a:rPr lang="es-MX" altLang="en-US" sz="1000" dirty="0" err="1" smtClean="0">
                <a:latin typeface="Calibri" pitchFamily="34" charset="0"/>
              </a:rPr>
              <a:t>Programmatic</a:t>
            </a:r>
            <a:r>
              <a:rPr lang="es-MX" altLang="en-US" sz="1000" dirty="0" smtClean="0">
                <a:latin typeface="Calibri" pitchFamily="34" charset="0"/>
              </a:rPr>
              <a:t> </a:t>
            </a:r>
            <a:r>
              <a:rPr lang="es-MX" altLang="en-US" sz="1000" dirty="0" err="1" smtClean="0">
                <a:latin typeface="Calibri" pitchFamily="34" charset="0"/>
              </a:rPr>
              <a:t>Changes</a:t>
            </a:r>
            <a:r>
              <a:rPr lang="es-MX" altLang="en-US" sz="1000" dirty="0" smtClean="0">
                <a:latin typeface="Calibri" pitchFamily="34" charset="0"/>
              </a:rPr>
              <a:t> to </a:t>
            </a:r>
            <a:r>
              <a:rPr lang="es-MX" altLang="en-US" sz="1000" dirty="0" err="1" smtClean="0">
                <a:latin typeface="Calibri" pitchFamily="34" charset="0"/>
              </a:rPr>
              <a:t>the</a:t>
            </a:r>
            <a:r>
              <a:rPr lang="es-MX" altLang="en-US" sz="1000" dirty="0" smtClean="0">
                <a:latin typeface="Calibri" pitchFamily="34" charset="0"/>
              </a:rPr>
              <a:t> LC/NAF </a:t>
            </a:r>
            <a:r>
              <a:rPr lang="es-MX" altLang="en-US" sz="1000" dirty="0" err="1" smtClean="0">
                <a:latin typeface="Calibri" pitchFamily="34" charset="0"/>
              </a:rPr>
              <a:t>Authority</a:t>
            </a:r>
            <a:r>
              <a:rPr lang="es-MX" altLang="en-US" sz="1000" dirty="0" smtClean="0">
                <a:latin typeface="Calibri" pitchFamily="34" charset="0"/>
              </a:rPr>
              <a:t> File: </a:t>
            </a:r>
            <a:r>
              <a:rPr lang="es-MX" altLang="en-US" sz="1000" dirty="0" err="1" smtClean="0">
                <a:latin typeface="Calibri" pitchFamily="34" charset="0"/>
              </a:rPr>
              <a:t>What</a:t>
            </a:r>
            <a:r>
              <a:rPr lang="es-MX" altLang="en-US" sz="1000" dirty="0" smtClean="0">
                <a:latin typeface="Calibri" pitchFamily="34" charset="0"/>
              </a:rPr>
              <a:t> LC-PCC RDA </a:t>
            </a:r>
            <a:r>
              <a:rPr lang="es-MX" altLang="en-US" sz="1000" dirty="0" err="1" smtClean="0">
                <a:latin typeface="Calibri" pitchFamily="34" charset="0"/>
              </a:rPr>
              <a:t>Catalogers</a:t>
            </a:r>
            <a:r>
              <a:rPr lang="es-MX" altLang="en-US" sz="1000" dirty="0" smtClean="0">
                <a:latin typeface="Calibri" pitchFamily="34" charset="0"/>
              </a:rPr>
              <a:t> </a:t>
            </a:r>
            <a:r>
              <a:rPr lang="es-MX" altLang="en-US" sz="1000" dirty="0" err="1" smtClean="0">
                <a:latin typeface="Calibri" pitchFamily="34" charset="0"/>
              </a:rPr>
              <a:t>need</a:t>
            </a:r>
            <a:r>
              <a:rPr lang="es-MX" altLang="en-US" sz="1000" dirty="0" smtClean="0">
                <a:latin typeface="Calibri" pitchFamily="34" charset="0"/>
              </a:rPr>
              <a:t> to </a:t>
            </a:r>
            <a:r>
              <a:rPr lang="es-MX" altLang="en-US" sz="1000" dirty="0" err="1" smtClean="0">
                <a:latin typeface="Calibri" pitchFamily="34" charset="0"/>
              </a:rPr>
              <a:t>know</a:t>
            </a:r>
            <a:r>
              <a:rPr lang="es-MX" altLang="en-US" sz="1000" dirty="0" smtClean="0">
                <a:latin typeface="Calibri" pitchFamily="34" charset="0"/>
              </a:rPr>
              <a:t>”  que ya discutimos.</a:t>
            </a:r>
          </a:p>
          <a:p>
            <a:pPr eaLnBrk="1" hangingPunct="1">
              <a:lnSpc>
                <a:spcPct val="80000"/>
              </a:lnSpc>
            </a:pPr>
            <a:endParaRPr lang="en-US" altLang="en-US" sz="1000" dirty="0" smtClean="0">
              <a:latin typeface="Calibri" pitchFamily="34" charset="0"/>
            </a:endParaRPr>
          </a:p>
          <a:p>
            <a:pPr eaLnBrk="1" hangingPunct="1">
              <a:lnSpc>
                <a:spcPct val="80000"/>
              </a:lnSpc>
            </a:pPr>
            <a:r>
              <a:rPr lang="es-MX" altLang="en-US" sz="1000" b="1" dirty="0" smtClean="0"/>
              <a:t>Lineamiento del documento Resumen:</a:t>
            </a:r>
          </a:p>
          <a:p>
            <a:pPr eaLnBrk="1" hangingPunct="1">
              <a:lnSpc>
                <a:spcPct val="80000"/>
              </a:lnSpc>
            </a:pPr>
            <a:r>
              <a:rPr lang="es-ES" altLang="en-US" b="1" dirty="0" smtClean="0"/>
              <a:t>Registros de autoridad con los campos 1XX que contienen Políglota en el </a:t>
            </a:r>
            <a:r>
              <a:rPr lang="es-ES" altLang="en-US" b="1" dirty="0" err="1" smtClean="0"/>
              <a:t>subcampo</a:t>
            </a:r>
            <a:r>
              <a:rPr lang="es-ES" altLang="en-US" b="1" dirty="0" smtClean="0"/>
              <a:t> $l</a:t>
            </a:r>
            <a:r>
              <a:rPr lang="es-ES" altLang="en-US" dirty="0" smtClean="0"/>
              <a:t>: cualquier registro de autoridad RCAA2 con el termino “políglota” en  el </a:t>
            </a:r>
            <a:r>
              <a:rPr lang="es-ES" altLang="en-US" dirty="0" err="1" smtClean="0"/>
              <a:t>subcampo</a:t>
            </a:r>
            <a:r>
              <a:rPr lang="es-ES" altLang="en-US" dirty="0" smtClean="0"/>
              <a:t> $l se marcarán con un campo 667 para anotar la necesidad de revisión antes de utilizar el 1XX bajo RDA (hay menos de 700 registros de autoridad en el archivo LC/NAF).</a:t>
            </a:r>
            <a:r>
              <a:rPr lang="en-US" altLang="en-US" dirty="0" smtClean="0"/>
              <a:t> </a:t>
            </a:r>
          </a:p>
          <a:p>
            <a:pPr eaLnBrk="1" hangingPunct="1">
              <a:lnSpc>
                <a:spcPct val="80000"/>
              </a:lnSpc>
            </a:pPr>
            <a:r>
              <a:rPr lang="es-ES" altLang="en-US" b="1" dirty="0" smtClean="0"/>
              <a:t>Lo que un catalogador RDA debe hacer:</a:t>
            </a:r>
            <a:r>
              <a:rPr lang="es-ES" altLang="en-US" dirty="0" smtClean="0"/>
              <a:t> Si se encuentra un registro de autoridad con el </a:t>
            </a:r>
            <a:r>
              <a:rPr lang="es-ES" altLang="en-US" dirty="0" err="1" smtClean="0"/>
              <a:t>subcampo</a:t>
            </a:r>
            <a:r>
              <a:rPr lang="es-ES" altLang="en-US" dirty="0" smtClean="0"/>
              <a:t> $l Políglota y el catalogador puede determinar qué idiomas están cubiertos por la designación "políglota", se debe sustituir un registro de autoridad de RDA para cada expresión del idioma representado por el termino 'políglota'; y se debe enviar una notificación al equipo de COOP para solicitar que el registro de autoridad con el </a:t>
            </a:r>
            <a:r>
              <a:rPr lang="es-ES" altLang="en-US" dirty="0" err="1" smtClean="0"/>
              <a:t>subcampo</a:t>
            </a:r>
            <a:r>
              <a:rPr lang="es-ES" altLang="en-US" dirty="0" smtClean="0"/>
              <a:t> $l Políglota se elimine. Si el catalogador no puede determinar todos los idiomas incluidos en el registro "políglota", deben crear sólo la cantidad de registros que se necesitan para el recurso que se está catalogando (si no existieran ya) y en este caso, no es necesario notificar a COOP que el registro original "políglota" se debe eliminar, ni borrar el campo 667.</a:t>
            </a:r>
            <a:r>
              <a:rPr lang="en-US" altLang="en-US" dirty="0" smtClean="0"/>
              <a:t> </a:t>
            </a:r>
          </a:p>
          <a:p>
            <a:pPr eaLnBrk="1" hangingPunct="1">
              <a:lnSpc>
                <a:spcPct val="80000"/>
              </a:lnSpc>
            </a:pPr>
            <a:r>
              <a:rPr lang="es-ES" altLang="en-US" dirty="0" smtClean="0"/>
              <a:t>   Noten que este registro se modificó a través de la segunda fase de la recodificación del archivo de autoridades de LC/NAF y el orden de los </a:t>
            </a:r>
            <a:r>
              <a:rPr lang="es-ES" altLang="en-US" dirty="0" err="1" smtClean="0"/>
              <a:t>subcampos</a:t>
            </a:r>
            <a:r>
              <a:rPr lang="es-ES" altLang="en-US" dirty="0" smtClean="0"/>
              <a:t> $l y $k fueron invertidos porque </a:t>
            </a:r>
            <a:r>
              <a:rPr lang="es-ES" altLang="en-US" dirty="0" err="1" smtClean="0"/>
              <a:t>Selections</a:t>
            </a:r>
            <a:r>
              <a:rPr lang="es-ES" altLang="en-US" dirty="0" smtClean="0"/>
              <a:t> [Selecciones] es un atributo de “obra" y deben preceder a Idioma (por ser un atributo de Expresión). Sin embargo, los cambios automáticos no podían sustituir las formas lingüísticas correctas, por lo que la nota 667 se mantuvo en el RAN.</a:t>
            </a:r>
            <a:r>
              <a:rPr lang="en-US" altLang="en-US" dirty="0" smtClean="0"/>
              <a:t> </a:t>
            </a:r>
            <a:endParaRPr lang="en-US" altLang="en-US" sz="1000" dirty="0" smtClean="0">
              <a:latin typeface="Calibri" pitchFamily="34" charset="0"/>
            </a:endParaRPr>
          </a:p>
          <a:p>
            <a:pPr eaLnBrk="1" hangingPunct="1">
              <a:lnSpc>
                <a:spcPct val="80000"/>
              </a:lnSpc>
            </a:pPr>
            <a:endParaRPr lang="en-US" altLang="en-US" sz="800" dirty="0" smtClean="0">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15B6885-25B8-4B0A-9F94-254D2895D7C7}" type="slidenum">
              <a:rPr lang="en-US" altLang="en-US" smtClean="0"/>
              <a:pPr eaLnBrk="1" hangingPunct="1"/>
              <a:t>27</a:t>
            </a:fld>
            <a:endParaRPr lang="en-US" altLang="en-US" smtClean="0"/>
          </a:p>
        </p:txBody>
      </p:sp>
      <p:sp>
        <p:nvSpPr>
          <p:cNvPr id="95235" name="Rectangle 2"/>
          <p:cNvSpPr>
            <a:spLocks noGrp="1" noRot="1" noChangeAspect="1" noChangeArrowheads="1" noTextEdit="1"/>
          </p:cNvSpPr>
          <p:nvPr>
            <p:ph type="sldImg"/>
          </p:nvPr>
        </p:nvSpPr>
        <p:spPr>
          <a:xfrm>
            <a:off x="1144588" y="687388"/>
            <a:ext cx="4572000" cy="3429000"/>
          </a:xfrm>
          <a:ln/>
        </p:spPr>
      </p:sp>
      <p:sp>
        <p:nvSpPr>
          <p:cNvPr id="95236"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eaLnBrk="1" hangingPunct="1"/>
            <a:r>
              <a:rPr lang="es-ES" altLang="en-US" dirty="0" smtClean="0"/>
              <a:t>El registro RCA2 debe eliminarse en favor de los puntos de acceso autorizados individuales para los tres idiomas representados por "Políglota" en el título uniforme de RCA2.  Estos idiomas son Polaco, Alemán e Inglés.</a:t>
            </a:r>
            <a:br>
              <a:rPr lang="es-ES" altLang="en-US" dirty="0" smtClean="0"/>
            </a:br>
            <a:r>
              <a:rPr lang="es-ES" altLang="en-US" dirty="0" smtClean="0"/>
              <a:t>Será necesario crear puntos de acceso autorizados independientes para cada idioma que el catalogador desea expresar en el registro bibliográfico RDA . Ver la siguiente diapositiva.</a:t>
            </a:r>
            <a:r>
              <a:rPr lang="en-US" altLang="en-US" dirty="0" smtClean="0"/>
              <a:t> </a:t>
            </a:r>
            <a:endParaRPr lang="en-US" altLang="en-US" dirty="0" smtClean="0">
              <a:latin typeface="Calibri" pitchFamily="34" charset="0"/>
            </a:endParaRPr>
          </a:p>
          <a:p>
            <a:pPr eaLnBrk="1" hangingPunct="1"/>
            <a:endParaRPr lang="en-US" altLang="en-US" dirty="0" smtClean="0">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273F3AB-0369-473C-B733-386888EFD7D8}" type="slidenum">
              <a:rPr lang="en-US" altLang="en-US" smtClean="0"/>
              <a:pPr eaLnBrk="1" hangingPunct="1"/>
              <a:t>28</a:t>
            </a:fld>
            <a:endParaRPr lang="en-US" altLang="en-US" smtClean="0"/>
          </a:p>
        </p:txBody>
      </p:sp>
      <p:sp>
        <p:nvSpPr>
          <p:cNvPr id="96259" name="Rectangle 2"/>
          <p:cNvSpPr>
            <a:spLocks noGrp="1" noRot="1" noChangeAspect="1" noChangeArrowheads="1" noTextEdit="1"/>
          </p:cNvSpPr>
          <p:nvPr>
            <p:ph type="sldImg"/>
          </p:nvPr>
        </p:nvSpPr>
        <p:spPr>
          <a:xfrm>
            <a:off x="1144588" y="687388"/>
            <a:ext cx="4572000" cy="3429000"/>
          </a:xfrm>
          <a:ln/>
        </p:spPr>
      </p:sp>
      <p:sp>
        <p:nvSpPr>
          <p:cNvPr id="96260"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1 mayo 2013</a:t>
            </a:r>
          </a:p>
          <a:p>
            <a:pPr eaLnBrk="1" hangingPunct="1"/>
            <a:r>
              <a:rPr lang="es-ES" altLang="en-US" dirty="0" smtClean="0"/>
              <a:t>Lo que era un registro RCA2 de autoridad se ha convertido en tres </a:t>
            </a:r>
            <a:r>
              <a:rPr lang="es-ES" altLang="en-US" dirty="0" err="1" smtClean="0"/>
              <a:t>RANs</a:t>
            </a:r>
            <a:r>
              <a:rPr lang="es-ES" altLang="en-US" dirty="0" smtClean="0"/>
              <a:t> con puntos de acceso autorizados bajo RDA debido que el catalogador quería añadir cada punto de acceso al registro bibliográfico. </a:t>
            </a:r>
          </a:p>
          <a:p>
            <a:pPr eaLnBrk="1" hangingPunct="1"/>
            <a:r>
              <a:rPr lang="es-ES" altLang="en-US" dirty="0" smtClean="0"/>
              <a:t>Se debe enviar un mensaje de BFM dado que debe eliminarse el RAN de RCA2  y que no hay una relación uno-a-uno entre los registros. </a:t>
            </a:r>
          </a:p>
          <a:p>
            <a:pPr eaLnBrk="1" hangingPunct="1"/>
            <a:endParaRPr lang="es-ES" altLang="en-US" dirty="0" smtClean="0">
              <a:latin typeface="Calibri" pitchFamily="34" charset="0"/>
            </a:endParaRPr>
          </a:p>
          <a:p>
            <a:pPr eaLnBrk="1" hangingPunct="1"/>
            <a:r>
              <a:rPr lang="es-ES" altLang="en-US" dirty="0" smtClean="0"/>
              <a:t>Una complicación adicional (que no se menciona en las diapositivas) es que el registro de la autoridad del creador continúa codificado con RCA2. Con el fin de evitar una situación de "</a:t>
            </a:r>
            <a:r>
              <a:rPr lang="es-ES" altLang="en-US" dirty="0" err="1" smtClean="0"/>
              <a:t>híbridación</a:t>
            </a:r>
            <a:r>
              <a:rPr lang="es-ES" altLang="en-US" dirty="0" smtClean="0"/>
              <a:t>", fue necesario también evaluar y recodificar con RDA el registro de autoridad para </a:t>
            </a:r>
            <a:r>
              <a:rPr lang="es-ES" altLang="en-US" dirty="0" err="1" smtClean="0"/>
              <a:t>Zych</a:t>
            </a:r>
            <a:r>
              <a:rPr lang="es-ES" altLang="en-US" dirty="0" smtClean="0"/>
              <a:t>, Adam (n 85083965) , antes de proceder con los cambios descritos anteriormente.</a:t>
            </a:r>
            <a:endParaRPr lang="en-US" altLang="en-US" dirty="0" smtClean="0">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9EA6EFA-6402-4320-AEF6-D4A94786C269}" type="slidenum">
              <a:rPr lang="en-US" altLang="en-US" smtClean="0"/>
              <a:pPr eaLnBrk="1" hangingPunct="1"/>
              <a:t>29</a:t>
            </a:fld>
            <a:endParaRPr lang="en-US" altLang="en-US" smtClean="0"/>
          </a:p>
        </p:txBody>
      </p:sp>
      <p:sp>
        <p:nvSpPr>
          <p:cNvPr id="97283" name="Rectangle 2"/>
          <p:cNvSpPr>
            <a:spLocks noGrp="1" noRot="1" noChangeAspect="1" noChangeArrowheads="1" noTextEdit="1"/>
          </p:cNvSpPr>
          <p:nvPr>
            <p:ph type="sldImg"/>
          </p:nvPr>
        </p:nvSpPr>
        <p:spPr>
          <a:xfrm>
            <a:off x="1144588" y="687388"/>
            <a:ext cx="4572000" cy="3429000"/>
          </a:xfrm>
          <a:ln/>
        </p:spPr>
      </p:sp>
      <p:sp>
        <p:nvSpPr>
          <p:cNvPr id="97284" name="Rectangle 3"/>
          <p:cNvSpPr>
            <a:spLocks noGrp="1" noChangeArrowheads="1"/>
          </p:cNvSpPr>
          <p:nvPr>
            <p:ph type="body" idx="1"/>
          </p:nvPr>
        </p:nvSpPr>
        <p:spPr>
          <a:xfrm>
            <a:off x="762000" y="4343400"/>
            <a:ext cx="5334000" cy="4113213"/>
          </a:xfrm>
          <a:noFill/>
        </p:spPr>
        <p:txBody>
          <a:bodyPr lIns="92292" tIns="46146" rIns="92292" bIns="46146"/>
          <a:lstStyle/>
          <a:p>
            <a:r>
              <a:rPr lang="en-US" altLang="en-US" dirty="0" smtClean="0">
                <a:latin typeface="Calibri" pitchFamily="34" charset="0"/>
              </a:rPr>
              <a:t>Updated December 14, 2016</a:t>
            </a:r>
          </a:p>
          <a:p>
            <a:endParaRPr lang="en-US" altLang="en-US" dirty="0" smtClean="0">
              <a:latin typeface="Calibri" pitchFamily="34" charset="0"/>
            </a:endParaRPr>
          </a:p>
          <a:p>
            <a:r>
              <a:rPr lang="es-ES" dirty="0" smtClean="0"/>
              <a:t>Veremos dos nombres personales y un nombre corporativo aquí.</a:t>
            </a:r>
          </a:p>
          <a:p>
            <a:endParaRPr lang="en-US" altLang="en-US" dirty="0" smtClean="0">
              <a:latin typeface="Calibri" pitchFamily="34" charset="0"/>
            </a:endParaRPr>
          </a:p>
          <a:p>
            <a:pPr eaLnBrk="1" hangingPunct="1"/>
            <a:r>
              <a:rPr lang="es-ES" altLang="en-US" dirty="0" smtClean="0"/>
              <a:t>La </a:t>
            </a:r>
            <a:r>
              <a:rPr lang="es-ES" altLang="en-US" dirty="0" smtClean="0"/>
              <a:t>mayor parte de los </a:t>
            </a:r>
            <a:r>
              <a:rPr lang="es-ES" altLang="en-US" dirty="0" err="1" smtClean="0"/>
              <a:t>RANs</a:t>
            </a:r>
            <a:r>
              <a:rPr lang="es-ES" altLang="en-US" dirty="0" smtClean="0"/>
              <a:t> RCA2 existentes en el archivo de autoridad de LC/NAF son aceptables bajo RDA sin ningún cambio en el 1XX. Los catalogadores NACO pueden opcionalmente, cambiar la codificación de estos registros RCA2 (008/10=c) a RDA (008/10=z (y agregar el </a:t>
            </a:r>
            <a:r>
              <a:rPr lang="es-ES" altLang="en-US" dirty="0" err="1" smtClean="0"/>
              <a:t>subcampo</a:t>
            </a:r>
            <a:r>
              <a:rPr lang="es-ES" altLang="en-US" dirty="0" smtClean="0"/>
              <a:t> $e </a:t>
            </a:r>
            <a:r>
              <a:rPr lang="es-ES" altLang="en-US" dirty="0" err="1" smtClean="0"/>
              <a:t>rda</a:t>
            </a:r>
            <a:r>
              <a:rPr lang="es-ES" altLang="en-US" dirty="0" smtClean="0"/>
              <a:t> en el 040).  En algunos casos pueden ser obligados a codificarlos, por ejemplo, si está agregando una nueva variante o un atributo RDA, en otras palabras, si usted “abre" o maneja el registro de autoridad para hacer cualquier modificación, según la política LC/PCC usted está obligado a cambiar la codificación en el RAN a RDA. </a:t>
            </a:r>
            <a:br>
              <a:rPr lang="es-ES" altLang="en-US" dirty="0" smtClean="0"/>
            </a:br>
            <a:r>
              <a:rPr lang="es-ES" altLang="en-US" dirty="0" smtClean="0"/>
              <a:t>     En el ejemplo en esta diapositiva, el nombre formulado según RCA2 es aceptable como punto de acceso autorizado bajo RDA. Noten que hay un </a:t>
            </a:r>
            <a:r>
              <a:rPr lang="es-ES" altLang="en-US" dirty="0" err="1" smtClean="0"/>
              <a:t>subcampo</a:t>
            </a:r>
            <a:r>
              <a:rPr lang="es-ES" altLang="en-US" dirty="0" smtClean="0"/>
              <a:t> $q  (Forma más completa) en el encabezamiento.  Bajo RCA2 esta adición era obligatoria bajo una política de NACO de aplicar la opción que nos permitía RCA2.  Bajo RDA la forma más completa del nombre es opcional (si no hay conflicto); pero existe una política LC-PCC que dice que si el catalogador piensa que la adición de la forma más completa del nombre ayuda en la identificación de la persona, se puede incluir aunque no exista conflicto.</a:t>
            </a:r>
          </a:p>
          <a:p>
            <a:pPr eaLnBrk="1" hangingPunct="1"/>
            <a:r>
              <a:rPr lang="en-US" altLang="en-US" dirty="0" smtClean="0"/>
              <a:t> </a:t>
            </a:r>
          </a:p>
          <a:p>
            <a:pPr eaLnBrk="1" hangingPunct="1"/>
            <a:r>
              <a:rPr lang="es-ES" altLang="en-US" dirty="0" smtClean="0"/>
              <a:t>    Debido que la forma más completa ya estaba presente en el encabezamiento RCA2, no hay ninguna necesidad de evaluarlo. La forma más completa en RDA es aceptable y el registro puede ser recodificado con RDA sin ningún cambio en el 1XX. El catalogador puede añadir opcionalmente atributos RDA a otros campos del registro de autoridad. Estas son buenas mejoras y las vemos en la diapositiva.</a:t>
            </a:r>
            <a:br>
              <a:rPr lang="es-ES" altLang="en-US" dirty="0" smtClean="0"/>
            </a:br>
            <a:r>
              <a:rPr lang="es-ES" altLang="en-US" dirty="0" smtClean="0"/>
              <a:t>También noten el campo 373: Iglesia de San Lucas. Este es el nombre preferido, no es el punto de acceso autorizado (Iglesia de San Lucas (Vancouver, WA). Esto es aceptable en RDA (el PCC y LC prefieren que siempre se incluya el nombre autorizado). </a:t>
            </a:r>
          </a:p>
          <a:p>
            <a:pPr eaLnBrk="1" hangingPunct="1"/>
            <a:r>
              <a:rPr lang="es-ES" altLang="en-US" dirty="0" smtClean="0"/>
              <a:t>El </a:t>
            </a:r>
            <a:r>
              <a:rPr lang="es-ES" altLang="en-US" dirty="0" err="1" smtClean="0"/>
              <a:t>subcampo</a:t>
            </a:r>
            <a:r>
              <a:rPr lang="es-ES" altLang="en-US" dirty="0" smtClean="0"/>
              <a:t> $ 2 con "</a:t>
            </a:r>
            <a:r>
              <a:rPr lang="es-ES" altLang="en-US" dirty="0" err="1" smtClean="0"/>
              <a:t>naf</a:t>
            </a:r>
            <a:r>
              <a:rPr lang="es-ES" altLang="en-US" dirty="0" smtClean="0"/>
              <a:t>" no se añade, ya que la forma no es el punto de acceso autorizado para la Iglesia. Se debe notificar a COOP sobre BFM? (Respuesta: no es necesario ya que no hay cambio en el 1XX)</a:t>
            </a:r>
            <a:r>
              <a:rPr lang="en-US" altLang="en-US" dirty="0" smtClean="0"/>
              <a:t>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6C575D6-A7B7-4408-B202-79FC0DDC9CA8}" type="slidenum">
              <a:rPr lang="en-US" altLang="en-US" smtClean="0"/>
              <a:pPr eaLnBrk="1" hangingPunct="1"/>
              <a:t>30</a:t>
            </a:fld>
            <a:endParaRPr lang="en-US" altLang="en-US" smtClean="0"/>
          </a:p>
        </p:txBody>
      </p:sp>
      <p:sp>
        <p:nvSpPr>
          <p:cNvPr id="98307" name="Rectangle 2"/>
          <p:cNvSpPr>
            <a:spLocks noGrp="1" noRot="1" noChangeAspect="1" noChangeArrowheads="1" noTextEdit="1"/>
          </p:cNvSpPr>
          <p:nvPr>
            <p:ph type="sldImg"/>
          </p:nvPr>
        </p:nvSpPr>
        <p:spPr>
          <a:xfrm>
            <a:off x="1144588" y="687388"/>
            <a:ext cx="4572000" cy="3429000"/>
          </a:xfrm>
          <a:ln/>
        </p:spPr>
      </p:sp>
      <p:sp>
        <p:nvSpPr>
          <p:cNvPr id="98308"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1 mayo 2013</a:t>
            </a:r>
          </a:p>
          <a:p>
            <a:pPr eaLnBrk="1" hangingPunct="1"/>
            <a:r>
              <a:rPr lang="es-ES" altLang="en-US" dirty="0" smtClean="0"/>
              <a:t>En el ejemplo en la diapositiva, el encabezamiento RCAA2 parece ser RDA-aceptable. No hay nota 667 en el registro que indique lo contrario, y no hay un </a:t>
            </a:r>
            <a:r>
              <a:rPr lang="es-ES" altLang="en-US" dirty="0" err="1" smtClean="0"/>
              <a:t>subcampo</a:t>
            </a:r>
            <a:r>
              <a:rPr lang="es-ES" altLang="en-US" dirty="0" smtClean="0"/>
              <a:t> $c en el 1XX formulado según RCA2 (que podría no ser aceptable en RDA).</a:t>
            </a:r>
          </a:p>
          <a:p>
            <a:pPr eaLnBrk="1" hangingPunct="1"/>
            <a:endParaRPr lang="es-ES" altLang="en-US" dirty="0" smtClean="0"/>
          </a:p>
          <a:p>
            <a:pPr eaLnBrk="1" hangingPunct="1"/>
            <a:r>
              <a:rPr lang="es-ES" altLang="en-US" dirty="0" smtClean="0"/>
              <a:t>Así que el catalogador quiere recodificar este registro de RCAA2 a RDA. Pero si se fijan bien en el uso del nombre en los 670 (y ustedes siempre deben fijares en todos los casos!) </a:t>
            </a:r>
            <a:r>
              <a:rPr lang="es-ES" altLang="en-US" dirty="0" err="1" smtClean="0"/>
              <a:t>veran</a:t>
            </a:r>
            <a:r>
              <a:rPr lang="es-ES" altLang="en-US" dirty="0" smtClean="0"/>
              <a:t> que el nombre no es RDA aceptable. El término Jr. (relación de parentesco) bajo RDA se considera parte del nombre preferido, por lo que este 1XX tendrá que cambiar a manera de codificación RDA. </a:t>
            </a:r>
          </a:p>
          <a:p>
            <a:pPr eaLnBrk="1" hangingPunct="1"/>
            <a:r>
              <a:rPr lang="es-ES" altLang="en-US" dirty="0" smtClean="0"/>
              <a:t>Y claro el catalogador puede añadir opcionalmente los atributos RDA a los campos 3XX en el registro de autoridad. Estas son buenas mejoras.</a:t>
            </a:r>
            <a:r>
              <a:rPr lang="en-US" altLang="en-US" dirty="0" smtClean="0"/>
              <a:t> </a:t>
            </a:r>
          </a:p>
          <a:p>
            <a:pPr eaLnBrk="1" hangingPunct="1"/>
            <a:r>
              <a:rPr lang="es-ES" altLang="en-US" dirty="0" smtClean="0"/>
              <a:t>Tenga mucho cuidado con registros RCA2 cuando se están recodificando con RDA. Recuerde, usted es responsable de evaluar el registro antes de  codificarlo!</a:t>
            </a:r>
            <a:r>
              <a:rPr lang="en-US" altLang="en-US" dirty="0" smtClean="0"/>
              <a:t> </a:t>
            </a:r>
          </a:p>
          <a:p>
            <a:pPr eaLnBrk="1" hangingPunct="1"/>
            <a:r>
              <a:rPr lang="es-MX" altLang="en-US" dirty="0" smtClean="0">
                <a:latin typeface="Calibri" pitchFamily="34" charset="0"/>
              </a:rPr>
              <a:t>Se debe enviar notificación a COIN sobre BFM en este caso? (Respuesta: no, dado que el cambio es uno a uno)</a:t>
            </a:r>
          </a:p>
          <a:p>
            <a:pPr eaLnBrk="1" hangingPunct="1"/>
            <a:endParaRPr lang="es-MX" altLang="en-US" dirty="0" smtClean="0">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CB3DC0E-D914-4FB5-B2D9-B683ED094431}" type="slidenum">
              <a:rPr lang="en-US" altLang="en-US" smtClean="0"/>
              <a:pPr eaLnBrk="1" hangingPunct="1"/>
              <a:t>31</a:t>
            </a:fld>
            <a:endParaRPr lang="en-US" altLang="en-US" smtClean="0"/>
          </a:p>
        </p:txBody>
      </p:sp>
      <p:sp>
        <p:nvSpPr>
          <p:cNvPr id="99331" name="Rectangle 2"/>
          <p:cNvSpPr>
            <a:spLocks noGrp="1" noRot="1" noChangeAspect="1" noChangeArrowheads="1" noTextEdit="1"/>
          </p:cNvSpPr>
          <p:nvPr>
            <p:ph type="sldImg"/>
          </p:nvPr>
        </p:nvSpPr>
        <p:spPr>
          <a:xfrm>
            <a:off x="1144588" y="687388"/>
            <a:ext cx="4572000" cy="3429000"/>
          </a:xfrm>
          <a:ln/>
        </p:spPr>
      </p:sp>
      <p:sp>
        <p:nvSpPr>
          <p:cNvPr id="99332"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1 mayo 2013</a:t>
            </a:r>
          </a:p>
          <a:p>
            <a:pPr eaLnBrk="1" hangingPunct="1"/>
            <a:r>
              <a:rPr lang="es-ES" altLang="en-US" dirty="0" smtClean="0"/>
              <a:t>Aquí hay otro ejemplo, esta vez se trata de una entidad corporativa, sin embargo el encabezamiento de RCA2 es perfectamente aceptable como punto de acceso autorizado de RDA. El catalogador agrega un campo 670 para anotar el recurso que se está catalogando, la adición no agrega ninguna información nueva. Sin embargo el catalogador decidió  aplicar la opción de codificar este registro de RCAA2 con RDA cambiando el campo fijo 008/10 (reglas) de “c” al valor “z” y añadiendo el </a:t>
            </a:r>
            <a:r>
              <a:rPr lang="es-ES" altLang="en-US" dirty="0" err="1" smtClean="0"/>
              <a:t>subcampo</a:t>
            </a:r>
            <a:r>
              <a:rPr lang="es-ES" altLang="en-US" dirty="0" smtClean="0"/>
              <a:t> $e </a:t>
            </a:r>
            <a:r>
              <a:rPr lang="es-ES" altLang="en-US" dirty="0" err="1" smtClean="0"/>
              <a:t>rda</a:t>
            </a:r>
            <a:r>
              <a:rPr lang="es-ES" altLang="en-US" dirty="0" smtClean="0"/>
              <a:t> al 040.</a:t>
            </a:r>
          </a:p>
          <a:p>
            <a:pPr eaLnBrk="1" hangingPunct="1"/>
            <a:r>
              <a:rPr lang="es-ES" altLang="en-US" dirty="0" smtClean="0"/>
              <a:t/>
            </a:r>
            <a:br>
              <a:rPr lang="es-ES" altLang="en-US" dirty="0" smtClean="0"/>
            </a:br>
            <a:r>
              <a:rPr lang="es-ES" altLang="en-US" dirty="0" smtClean="0"/>
              <a:t>El catalogador podría haber añadido un campo 368 para el tipo de entidad corporativa, un 373 con el Grupo asociado (por ejemplo, USAID), y/o un 370 para el Lugar asociado (África).</a:t>
            </a:r>
          </a:p>
          <a:p>
            <a:pPr eaLnBrk="1" hangingPunct="1"/>
            <a:r>
              <a:rPr lang="es-ES" altLang="en-US" dirty="0" smtClean="0"/>
              <a:t/>
            </a:r>
            <a:br>
              <a:rPr lang="es-ES" altLang="en-US" dirty="0" smtClean="0"/>
            </a:br>
            <a:r>
              <a:rPr lang="es-ES" altLang="en-US" dirty="0" smtClean="0"/>
              <a:t>¿Hay BFM en este caso? (Respuesta: no es necesario, ya que no hay cambio en el 110)</a:t>
            </a:r>
          </a:p>
          <a:p>
            <a:pPr eaLnBrk="1" hangingPunct="1"/>
            <a:endParaRPr lang="en-US" altLang="en-US" dirty="0" smtClean="0">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A95153A-64E1-4092-ABBB-B52C2D9D1D36}" type="slidenum">
              <a:rPr lang="en-US" altLang="en-US" smtClean="0"/>
              <a:pPr eaLnBrk="1" hangingPunct="1"/>
              <a:t>32</a:t>
            </a:fld>
            <a:endParaRPr lang="en-US" altLang="en-US" smtClean="0"/>
          </a:p>
        </p:txBody>
      </p:sp>
      <p:sp>
        <p:nvSpPr>
          <p:cNvPr id="100355" name="Rectangle 2"/>
          <p:cNvSpPr>
            <a:spLocks noGrp="1" noRot="1" noChangeAspect="1" noChangeArrowheads="1" noTextEdit="1"/>
          </p:cNvSpPr>
          <p:nvPr>
            <p:ph type="sldImg"/>
          </p:nvPr>
        </p:nvSpPr>
        <p:spPr>
          <a:xfrm>
            <a:off x="1144588" y="687388"/>
            <a:ext cx="4572000" cy="3429000"/>
          </a:xfrm>
          <a:ln/>
        </p:spPr>
      </p:sp>
      <p:sp>
        <p:nvSpPr>
          <p:cNvPr id="100356"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Revisión: 12 marzo 2014</a:t>
            </a:r>
          </a:p>
          <a:p>
            <a:pPr eaLnBrk="1" hangingPunct="1"/>
            <a:r>
              <a:rPr lang="es-ES" altLang="en-US" dirty="0" smtClean="0"/>
              <a:t>(Ejemplo</a:t>
            </a:r>
            <a:r>
              <a:rPr lang="es-ES" altLang="en-US" baseline="0" dirty="0" smtClean="0"/>
              <a:t> de imaginación)</a:t>
            </a:r>
            <a:endParaRPr lang="es-ES" altLang="en-US" dirty="0" smtClean="0"/>
          </a:p>
          <a:p>
            <a:pPr eaLnBrk="1" hangingPunct="1"/>
            <a:r>
              <a:rPr lang="es-ES" altLang="en-US" dirty="0" smtClean="0"/>
              <a:t>¿Qué es un "error factual?" en RDA?  Podría ser un punto de acceso autorizado que contiene una fecha incorrecta, tal vez el catalogador cometió un error, o podría ser un punto de acceso autorizado que ya no está basado en el nombre, es decir el nombre preferido original se baso en un recurso con la forma del nombre que nunca se utilizó de nuevo y a través de las publicaciones mas recientes vemos que la persona claramente se conoce y usa otra forma distinta. </a:t>
            </a:r>
            <a:br>
              <a:rPr lang="es-ES" altLang="en-US" dirty="0" smtClean="0"/>
            </a:br>
            <a:endParaRPr lang="es-ES" altLang="en-US" dirty="0" smtClean="0"/>
          </a:p>
          <a:p>
            <a:pPr eaLnBrk="1" hangingPunct="1"/>
            <a:r>
              <a:rPr lang="es-ES" altLang="en-US" dirty="0" smtClean="0"/>
              <a:t>Esta diapositiva ilustra la segunda situación.</a:t>
            </a:r>
            <a:br>
              <a:rPr lang="es-ES" altLang="en-US" dirty="0" smtClean="0"/>
            </a:br>
            <a:endParaRPr lang="es-ES" altLang="en-US" dirty="0" smtClean="0"/>
          </a:p>
          <a:p>
            <a:pPr eaLnBrk="1" hangingPunct="1"/>
            <a:r>
              <a:rPr lang="es-ES" altLang="en-US" dirty="0" smtClean="0"/>
              <a:t>Observe que se estableció el punto de acceso autorizado teniendo como base una tesis. A menudo se presenta para las tesis la forma más completa disponible en una fuente preferida. El catalogador que estableció el RAN no cometió ningún error. Sin embargo, a través del tiempo se catalogaron más publicaciones, y en algún momento el registro de RCA2 fue recodificado con RDA. </a:t>
            </a:r>
          </a:p>
          <a:p>
            <a:pPr eaLnBrk="1" hangingPunct="1"/>
            <a:r>
              <a:rPr lang="es-ES" altLang="en-US" dirty="0" smtClean="0"/>
              <a:t>Pero, veamos bien, ustedes creen que el catalogador que codifico el RAN a RDA hizo una buena evacuación del RAN? ¿Cuál forma, dirían ustedes piensan que es la forma comúnmente conocida de la persona?</a:t>
            </a:r>
          </a:p>
          <a:p>
            <a:pPr eaLnBrk="1" hangingPunct="1"/>
            <a:r>
              <a:rPr lang="es-ES" altLang="en-US" dirty="0" smtClean="0"/>
              <a:t>El punto de acceso autorizado, en este caso contiene un "error factual" y debe ser cambiado.</a:t>
            </a:r>
            <a:r>
              <a:rPr lang="en-US" altLang="en-US" dirty="0" smtClean="0"/>
              <a:t>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B8CDEA8-17DA-4DB3-BE79-72C0E1230521}" type="slidenum">
              <a:rPr lang="en-US" altLang="en-US" smtClean="0"/>
              <a:pPr eaLnBrk="1" hangingPunct="1"/>
              <a:t>33</a:t>
            </a:fld>
            <a:endParaRPr lang="en-US" altLang="en-US" smtClean="0"/>
          </a:p>
        </p:txBody>
      </p:sp>
      <p:sp>
        <p:nvSpPr>
          <p:cNvPr id="101379" name="Rectangle 2"/>
          <p:cNvSpPr>
            <a:spLocks noGrp="1" noRot="1" noChangeAspect="1" noChangeArrowheads="1" noTextEdit="1"/>
          </p:cNvSpPr>
          <p:nvPr>
            <p:ph type="sldImg"/>
          </p:nvPr>
        </p:nvSpPr>
        <p:spPr>
          <a:xfrm>
            <a:off x="1144588" y="687388"/>
            <a:ext cx="4572000" cy="3429000"/>
          </a:xfrm>
          <a:ln/>
        </p:spPr>
      </p:sp>
      <p:sp>
        <p:nvSpPr>
          <p:cNvPr id="101380" name="Rectangle 3"/>
          <p:cNvSpPr>
            <a:spLocks noGrp="1" noChangeArrowheads="1"/>
          </p:cNvSpPr>
          <p:nvPr>
            <p:ph type="body" idx="1"/>
          </p:nvPr>
        </p:nvSpPr>
        <p:spPr>
          <a:xfrm>
            <a:off x="762000" y="4343400"/>
            <a:ext cx="5334000" cy="4113213"/>
          </a:xfrm>
          <a:noFill/>
        </p:spPr>
        <p:txBody>
          <a:bodyPr lIns="92292" tIns="46146" rIns="92292" bIns="46146"/>
          <a:lstStyle/>
          <a:p>
            <a:r>
              <a:rPr lang="en-US" altLang="en-US" dirty="0" err="1" smtClean="0">
                <a:latin typeface="Calibri" pitchFamily="34" charset="0"/>
              </a:rPr>
              <a:t>Actualizado</a:t>
            </a:r>
            <a:r>
              <a:rPr lang="en-US" altLang="en-US" dirty="0" smtClean="0">
                <a:latin typeface="Calibri" pitchFamily="34" charset="0"/>
              </a:rPr>
              <a:t>: 31 </a:t>
            </a:r>
            <a:r>
              <a:rPr lang="en-US" altLang="en-US" dirty="0" err="1" smtClean="0">
                <a:latin typeface="Calibri" pitchFamily="34" charset="0"/>
              </a:rPr>
              <a:t>octubre</a:t>
            </a:r>
            <a:r>
              <a:rPr lang="en-US" altLang="en-US" dirty="0" smtClean="0">
                <a:latin typeface="Calibri" pitchFamily="34" charset="0"/>
              </a:rPr>
              <a:t> </a:t>
            </a:r>
            <a:r>
              <a:rPr lang="en-US" altLang="en-US" dirty="0" smtClean="0">
                <a:latin typeface="Calibri" pitchFamily="34" charset="0"/>
              </a:rPr>
              <a:t>2016</a:t>
            </a:r>
          </a:p>
          <a:p>
            <a:r>
              <a:rPr lang="es-ES" dirty="0" smtClean="0"/>
              <a:t>(Este es un ejemplo inventado, no aparece en el archivo de autoridad LC/NACO)</a:t>
            </a:r>
          </a:p>
          <a:p>
            <a:pPr eaLnBrk="1" hangingPunct="1"/>
            <a:r>
              <a:rPr lang="es-ES" altLang="en-US" dirty="0" smtClean="0"/>
              <a:t>En </a:t>
            </a:r>
            <a:r>
              <a:rPr lang="es-ES" altLang="en-US" dirty="0" smtClean="0"/>
              <a:t>la diapositiva vemos el punto de acceso autorizado correcto.  Se basa en el uso predominante del nombre.</a:t>
            </a:r>
            <a:br>
              <a:rPr lang="es-ES" altLang="en-US" dirty="0" smtClean="0"/>
            </a:br>
            <a:r>
              <a:rPr lang="es-ES" altLang="en-US" dirty="0" smtClean="0"/>
              <a:t>A menudo, es muy fácil pasar por alto este tipo de cambio en el uso del nombre.  Los catalogadores NACO mejoran los registros añadiendo atributos o variantes recién identificados; pero recuerden la importancia de un examen a fondo, incluyendo la evaluación del punto de acceso autorizado en sí, cuando se trabaja con un registro.</a:t>
            </a:r>
            <a:r>
              <a:rPr lang="en-US" altLang="en-US" dirty="0" smtClean="0"/>
              <a:t> </a:t>
            </a:r>
            <a:endParaRPr lang="en-US" altLang="en-US" dirty="0" smtClean="0">
              <a:latin typeface="Calibri" pitchFamily="34" charset="0"/>
            </a:endParaRPr>
          </a:p>
          <a:p>
            <a:pPr eaLnBrk="1" hangingPunct="1"/>
            <a:endParaRPr lang="en-US" alt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D20E802-1EA5-4C37-8F56-A5CC2502839F}" type="slidenum">
              <a:rPr lang="en-US" altLang="en-US" smtClean="0"/>
              <a:pPr eaLnBrk="1" hangingPunct="1"/>
              <a:t>34</a:t>
            </a:fld>
            <a:endParaRPr lang="en-US" altLang="en-US" smtClean="0"/>
          </a:p>
        </p:txBody>
      </p:sp>
      <p:sp>
        <p:nvSpPr>
          <p:cNvPr id="102403" name="Rectangle 7"/>
          <p:cNvSpPr txBox="1">
            <a:spLocks noGrp="1" noChangeArrowheads="1"/>
          </p:cNvSpPr>
          <p:nvPr/>
        </p:nvSpPr>
        <p:spPr bwMode="auto">
          <a:xfrm>
            <a:off x="3884613" y="868680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02" tIns="46151" rIns="92302" bIns="46151" anchor="b"/>
          <a:lstStyle>
            <a:lvl1pPr defTabSz="923925" eaLnBrk="0" hangingPunct="0">
              <a:defRPr>
                <a:solidFill>
                  <a:schemeClr val="tx1"/>
                </a:solidFill>
                <a:latin typeface="Arial" charset="0"/>
                <a:cs typeface="Arial" charset="0"/>
              </a:defRPr>
            </a:lvl1pPr>
            <a:lvl2pPr marL="742950" indent="-285750" defTabSz="923925" eaLnBrk="0" hangingPunct="0">
              <a:defRPr>
                <a:solidFill>
                  <a:schemeClr val="tx1"/>
                </a:solidFill>
                <a:latin typeface="Arial" charset="0"/>
                <a:cs typeface="Arial" charset="0"/>
              </a:defRPr>
            </a:lvl2pPr>
            <a:lvl3pPr marL="1143000" indent="-228600" defTabSz="923925" eaLnBrk="0" hangingPunct="0">
              <a:defRPr>
                <a:solidFill>
                  <a:schemeClr val="tx1"/>
                </a:solidFill>
                <a:latin typeface="Arial" charset="0"/>
                <a:cs typeface="Arial" charset="0"/>
              </a:defRPr>
            </a:lvl3pPr>
            <a:lvl4pPr marL="1600200" indent="-228600" defTabSz="923925" eaLnBrk="0" hangingPunct="0">
              <a:defRPr>
                <a:solidFill>
                  <a:schemeClr val="tx1"/>
                </a:solidFill>
                <a:latin typeface="Arial" charset="0"/>
                <a:cs typeface="Arial" charset="0"/>
              </a:defRPr>
            </a:lvl4pPr>
            <a:lvl5pPr marL="2057400" indent="-228600" defTabSz="923925" eaLnBrk="0" hangingPunct="0">
              <a:defRPr>
                <a:solidFill>
                  <a:schemeClr val="tx1"/>
                </a:solidFill>
                <a:latin typeface="Arial" charset="0"/>
                <a:cs typeface="Arial" charset="0"/>
              </a:defRPr>
            </a:lvl5pPr>
            <a:lvl6pPr marL="2514600" indent="-228600" defTabSz="923925" eaLnBrk="0" fontAlgn="base" hangingPunct="0">
              <a:spcBef>
                <a:spcPct val="0"/>
              </a:spcBef>
              <a:spcAft>
                <a:spcPct val="0"/>
              </a:spcAft>
              <a:defRPr>
                <a:solidFill>
                  <a:schemeClr val="tx1"/>
                </a:solidFill>
                <a:latin typeface="Arial" charset="0"/>
                <a:cs typeface="Arial" charset="0"/>
              </a:defRPr>
            </a:lvl6pPr>
            <a:lvl7pPr marL="2971800" indent="-228600" defTabSz="923925" eaLnBrk="0" fontAlgn="base" hangingPunct="0">
              <a:spcBef>
                <a:spcPct val="0"/>
              </a:spcBef>
              <a:spcAft>
                <a:spcPct val="0"/>
              </a:spcAft>
              <a:defRPr>
                <a:solidFill>
                  <a:schemeClr val="tx1"/>
                </a:solidFill>
                <a:latin typeface="Arial" charset="0"/>
                <a:cs typeface="Arial" charset="0"/>
              </a:defRPr>
            </a:lvl7pPr>
            <a:lvl8pPr marL="3429000" indent="-228600" defTabSz="923925" eaLnBrk="0" fontAlgn="base" hangingPunct="0">
              <a:spcBef>
                <a:spcPct val="0"/>
              </a:spcBef>
              <a:spcAft>
                <a:spcPct val="0"/>
              </a:spcAft>
              <a:defRPr>
                <a:solidFill>
                  <a:schemeClr val="tx1"/>
                </a:solidFill>
                <a:latin typeface="Arial" charset="0"/>
                <a:cs typeface="Arial" charset="0"/>
              </a:defRPr>
            </a:lvl8pPr>
            <a:lvl9pPr marL="3886200" indent="-228600" defTabSz="923925" eaLnBrk="0" fontAlgn="base" hangingPunct="0">
              <a:spcBef>
                <a:spcPct val="0"/>
              </a:spcBef>
              <a:spcAft>
                <a:spcPct val="0"/>
              </a:spcAft>
              <a:defRPr>
                <a:solidFill>
                  <a:schemeClr val="tx1"/>
                </a:solidFill>
                <a:latin typeface="Arial" charset="0"/>
                <a:cs typeface="Arial" charset="0"/>
              </a:defRPr>
            </a:lvl9pPr>
          </a:lstStyle>
          <a:p>
            <a:pPr algn="r" eaLnBrk="1" hangingPunct="1"/>
            <a:fld id="{D5DE83E3-1ACD-4A00-877C-8AE7AB9808DE}" type="slidenum">
              <a:rPr lang="en-US" altLang="en-US" sz="1200"/>
              <a:pPr algn="r" eaLnBrk="1" hangingPunct="1"/>
              <a:t>34</a:t>
            </a:fld>
            <a:endParaRPr lang="en-US" altLang="en-US" sz="1200"/>
          </a:p>
        </p:txBody>
      </p:sp>
      <p:sp>
        <p:nvSpPr>
          <p:cNvPr id="102404" name="Rectangle 2"/>
          <p:cNvSpPr>
            <a:spLocks noGrp="1" noRot="1" noChangeAspect="1" noChangeArrowheads="1" noTextEdit="1"/>
          </p:cNvSpPr>
          <p:nvPr>
            <p:ph type="sldImg"/>
          </p:nvPr>
        </p:nvSpPr>
        <p:spPr>
          <a:xfrm>
            <a:off x="1146175" y="687388"/>
            <a:ext cx="4572000" cy="3429000"/>
          </a:xfrm>
          <a:ln/>
        </p:spPr>
      </p:sp>
      <p:sp>
        <p:nvSpPr>
          <p:cNvPr id="102405" name="Rectangle 3"/>
          <p:cNvSpPr>
            <a:spLocks noGrp="1" noChangeArrowheads="1"/>
          </p:cNvSpPr>
          <p:nvPr>
            <p:ph type="body" idx="1"/>
          </p:nvPr>
        </p:nvSpPr>
        <p:spPr>
          <a:xfrm>
            <a:off x="762000" y="4343400"/>
            <a:ext cx="5334000" cy="4113213"/>
          </a:xfrm>
          <a:noFill/>
        </p:spPr>
        <p:txBody>
          <a:bodyPr lIns="92302" tIns="46151" rIns="92302" bIns="46151"/>
          <a:lstStyle/>
          <a:p>
            <a:pPr eaLnBrk="1" hangingPunct="1"/>
            <a:r>
              <a:rPr lang="en-US" altLang="en-US" dirty="0" smtClean="0">
                <a:latin typeface="Calibri" pitchFamily="34" charset="0"/>
              </a:rPr>
              <a:t>19 </a:t>
            </a:r>
            <a:r>
              <a:rPr lang="en-US" altLang="en-US" dirty="0" err="1" smtClean="0">
                <a:latin typeface="Calibri" pitchFamily="34" charset="0"/>
              </a:rPr>
              <a:t>enero</a:t>
            </a:r>
            <a:r>
              <a:rPr lang="en-US" altLang="en-US" baseline="0" dirty="0" smtClean="0">
                <a:latin typeface="Calibri" pitchFamily="34" charset="0"/>
              </a:rPr>
              <a:t> </a:t>
            </a:r>
            <a:r>
              <a:rPr lang="en-US" altLang="en-US" baseline="0" dirty="0" smtClean="0">
                <a:latin typeface="Calibri" pitchFamily="34" charset="0"/>
              </a:rPr>
              <a:t>2017 </a:t>
            </a:r>
            <a:r>
              <a:rPr lang="en-US" altLang="en-US" baseline="0" dirty="0" smtClean="0">
                <a:latin typeface="Calibri" pitchFamily="34" charset="0"/>
              </a:rPr>
              <a:t>(</a:t>
            </a:r>
            <a:r>
              <a:rPr lang="es-ES" dirty="0" smtClean="0"/>
              <a:t>período adicional extraído de </a:t>
            </a:r>
            <a:r>
              <a:rPr lang="es-ES" dirty="0" err="1" smtClean="0"/>
              <a:t>MacPhail</a:t>
            </a:r>
            <a:r>
              <a:rPr lang="es-ES" dirty="0" smtClean="0"/>
              <a:t> 400)</a:t>
            </a:r>
          </a:p>
          <a:p>
            <a:pPr eaLnBrk="1" hangingPunct="1"/>
            <a:endParaRPr lang="en-US" altLang="en-US" dirty="0" smtClean="0">
              <a:latin typeface="Calibri" pitchFamily="34" charset="0"/>
            </a:endParaRPr>
          </a:p>
          <a:p>
            <a:pPr eaLnBrk="1" hangingPunct="1"/>
            <a:r>
              <a:rPr lang="es-ES" altLang="en-US" dirty="0" smtClean="0"/>
              <a:t>Habrá </a:t>
            </a:r>
            <a:r>
              <a:rPr lang="es-ES" altLang="en-US" dirty="0" smtClean="0"/>
              <a:t>veces en que cambiará un 1XX . Aquí en esta diapositiva vemos tres ejemplos. ¿Cuándo se deben codificar estas variantes (referencias del nombre anterior), y qué codificación usarían?</a:t>
            </a:r>
            <a:br>
              <a:rPr lang="es-ES" altLang="en-US" dirty="0" smtClean="0"/>
            </a:br>
            <a:endParaRPr lang="es-ES" altLang="en-US" dirty="0" smtClean="0"/>
          </a:p>
          <a:p>
            <a:pPr eaLnBrk="1" hangingPunct="1"/>
            <a:r>
              <a:rPr lang="es-ES" altLang="en-US" dirty="0" smtClean="0"/>
              <a:t>Para mayor información sobre cuando se debe agregar una referencia de este tipo por favor consulte el documento: "Personal </a:t>
            </a:r>
            <a:r>
              <a:rPr lang="es-ES" altLang="en-US" dirty="0" err="1" smtClean="0"/>
              <a:t>Name</a:t>
            </a:r>
            <a:r>
              <a:rPr lang="es-ES" altLang="en-US" dirty="0" smtClean="0"/>
              <a:t> </a:t>
            </a:r>
            <a:r>
              <a:rPr lang="es-ES" altLang="en-US" dirty="0" err="1" smtClean="0"/>
              <a:t>FAQs</a:t>
            </a:r>
            <a:r>
              <a:rPr lang="es-ES" altLang="en-US" dirty="0" smtClean="0"/>
              <a:t> 12-13 " (Preguntas Frecuentes sobre Nombres de Personas):</a:t>
            </a:r>
            <a:br>
              <a:rPr lang="es-ES" altLang="en-US" dirty="0" smtClean="0"/>
            </a:br>
            <a:r>
              <a:rPr lang="es-ES" altLang="en-US" dirty="0" smtClean="0"/>
              <a:t>http://www.loc.gov/aba/pcc/naco/personnamefaq.html</a:t>
            </a:r>
            <a:br>
              <a:rPr lang="es-ES" altLang="en-US" dirty="0" smtClean="0"/>
            </a:br>
            <a:endParaRPr lang="es-ES" alt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7BA5E1E-B4A7-43F4-8F44-A44677E7BE75}" type="slidenum">
              <a:rPr lang="en-US" altLang="en-US" smtClean="0"/>
              <a:pPr eaLnBrk="1" hangingPunct="1"/>
              <a:t>35</a:t>
            </a:fld>
            <a:endParaRPr lang="en-US" altLang="en-US" smtClean="0"/>
          </a:p>
        </p:txBody>
      </p:sp>
      <p:sp>
        <p:nvSpPr>
          <p:cNvPr id="103427" name="Rectangle 7"/>
          <p:cNvSpPr txBox="1">
            <a:spLocks noGrp="1" noChangeArrowheads="1"/>
          </p:cNvSpPr>
          <p:nvPr/>
        </p:nvSpPr>
        <p:spPr bwMode="auto">
          <a:xfrm>
            <a:off x="3884613" y="868680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02" tIns="46151" rIns="92302" bIns="46151" anchor="b"/>
          <a:lstStyle>
            <a:lvl1pPr defTabSz="923925" eaLnBrk="0" hangingPunct="0">
              <a:defRPr>
                <a:solidFill>
                  <a:schemeClr val="tx1"/>
                </a:solidFill>
                <a:latin typeface="Arial" charset="0"/>
                <a:cs typeface="Arial" charset="0"/>
              </a:defRPr>
            </a:lvl1pPr>
            <a:lvl2pPr marL="742950" indent="-285750" defTabSz="923925" eaLnBrk="0" hangingPunct="0">
              <a:defRPr>
                <a:solidFill>
                  <a:schemeClr val="tx1"/>
                </a:solidFill>
                <a:latin typeface="Arial" charset="0"/>
                <a:cs typeface="Arial" charset="0"/>
              </a:defRPr>
            </a:lvl2pPr>
            <a:lvl3pPr marL="1143000" indent="-228600" defTabSz="923925" eaLnBrk="0" hangingPunct="0">
              <a:defRPr>
                <a:solidFill>
                  <a:schemeClr val="tx1"/>
                </a:solidFill>
                <a:latin typeface="Arial" charset="0"/>
                <a:cs typeface="Arial" charset="0"/>
              </a:defRPr>
            </a:lvl3pPr>
            <a:lvl4pPr marL="1600200" indent="-228600" defTabSz="923925" eaLnBrk="0" hangingPunct="0">
              <a:defRPr>
                <a:solidFill>
                  <a:schemeClr val="tx1"/>
                </a:solidFill>
                <a:latin typeface="Arial" charset="0"/>
                <a:cs typeface="Arial" charset="0"/>
              </a:defRPr>
            </a:lvl4pPr>
            <a:lvl5pPr marL="2057400" indent="-228600" defTabSz="923925" eaLnBrk="0" hangingPunct="0">
              <a:defRPr>
                <a:solidFill>
                  <a:schemeClr val="tx1"/>
                </a:solidFill>
                <a:latin typeface="Arial" charset="0"/>
                <a:cs typeface="Arial" charset="0"/>
              </a:defRPr>
            </a:lvl5pPr>
            <a:lvl6pPr marL="2514600" indent="-228600" defTabSz="923925" eaLnBrk="0" fontAlgn="base" hangingPunct="0">
              <a:spcBef>
                <a:spcPct val="0"/>
              </a:spcBef>
              <a:spcAft>
                <a:spcPct val="0"/>
              </a:spcAft>
              <a:defRPr>
                <a:solidFill>
                  <a:schemeClr val="tx1"/>
                </a:solidFill>
                <a:latin typeface="Arial" charset="0"/>
                <a:cs typeface="Arial" charset="0"/>
              </a:defRPr>
            </a:lvl6pPr>
            <a:lvl7pPr marL="2971800" indent="-228600" defTabSz="923925" eaLnBrk="0" fontAlgn="base" hangingPunct="0">
              <a:spcBef>
                <a:spcPct val="0"/>
              </a:spcBef>
              <a:spcAft>
                <a:spcPct val="0"/>
              </a:spcAft>
              <a:defRPr>
                <a:solidFill>
                  <a:schemeClr val="tx1"/>
                </a:solidFill>
                <a:latin typeface="Arial" charset="0"/>
                <a:cs typeface="Arial" charset="0"/>
              </a:defRPr>
            </a:lvl7pPr>
            <a:lvl8pPr marL="3429000" indent="-228600" defTabSz="923925" eaLnBrk="0" fontAlgn="base" hangingPunct="0">
              <a:spcBef>
                <a:spcPct val="0"/>
              </a:spcBef>
              <a:spcAft>
                <a:spcPct val="0"/>
              </a:spcAft>
              <a:defRPr>
                <a:solidFill>
                  <a:schemeClr val="tx1"/>
                </a:solidFill>
                <a:latin typeface="Arial" charset="0"/>
                <a:cs typeface="Arial" charset="0"/>
              </a:defRPr>
            </a:lvl8pPr>
            <a:lvl9pPr marL="3886200" indent="-228600" defTabSz="923925" eaLnBrk="0" fontAlgn="base" hangingPunct="0">
              <a:spcBef>
                <a:spcPct val="0"/>
              </a:spcBef>
              <a:spcAft>
                <a:spcPct val="0"/>
              </a:spcAft>
              <a:defRPr>
                <a:solidFill>
                  <a:schemeClr val="tx1"/>
                </a:solidFill>
                <a:latin typeface="Arial" charset="0"/>
                <a:cs typeface="Arial" charset="0"/>
              </a:defRPr>
            </a:lvl9pPr>
          </a:lstStyle>
          <a:p>
            <a:pPr algn="r" eaLnBrk="1" hangingPunct="1"/>
            <a:fld id="{D81A7B08-AB97-4B26-A06A-1C7ACAD7768A}" type="slidenum">
              <a:rPr lang="en-US" altLang="en-US" sz="1200"/>
              <a:pPr algn="r" eaLnBrk="1" hangingPunct="1"/>
              <a:t>35</a:t>
            </a:fld>
            <a:endParaRPr lang="en-US" altLang="en-US" sz="1200"/>
          </a:p>
        </p:txBody>
      </p:sp>
      <p:sp>
        <p:nvSpPr>
          <p:cNvPr id="103428" name="Rectangle 2"/>
          <p:cNvSpPr>
            <a:spLocks noGrp="1" noRot="1" noChangeAspect="1" noChangeArrowheads="1" noTextEdit="1"/>
          </p:cNvSpPr>
          <p:nvPr>
            <p:ph type="sldImg"/>
          </p:nvPr>
        </p:nvSpPr>
        <p:spPr>
          <a:xfrm>
            <a:off x="1146175" y="687388"/>
            <a:ext cx="4572000" cy="3429000"/>
          </a:xfrm>
          <a:ln/>
        </p:spPr>
      </p:sp>
      <p:sp>
        <p:nvSpPr>
          <p:cNvPr id="103429" name="Rectangle 3"/>
          <p:cNvSpPr>
            <a:spLocks noGrp="1" noChangeArrowheads="1"/>
          </p:cNvSpPr>
          <p:nvPr>
            <p:ph type="body" idx="1"/>
          </p:nvPr>
        </p:nvSpPr>
        <p:spPr>
          <a:xfrm>
            <a:off x="762000" y="4343400"/>
            <a:ext cx="5334000" cy="4113213"/>
          </a:xfrm>
          <a:noFill/>
        </p:spPr>
        <p:txBody>
          <a:bodyPr lIns="92302" tIns="46151" rIns="92302" bIns="46151"/>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1 mayo 2013</a:t>
            </a:r>
          </a:p>
          <a:p>
            <a:pPr eaLnBrk="1" hangingPunct="1"/>
            <a:r>
              <a:rPr lang="es-ES" altLang="en-US" dirty="0" smtClean="0"/>
              <a:t>Las adiciones hechas a estos registros muestran cambios necesarios y en algunos casos cambios opcionales. Es por eso que las respuestas son "sugeridas". Podría ser una buena idea preguntar a los asistentes que distingan entre los que se tenían que cambiar, y los que se modificaron con una adición o un cambió opcional.</a:t>
            </a:r>
            <a:br>
              <a:rPr lang="es-ES" altLang="en-US" dirty="0" smtClean="0"/>
            </a:br>
            <a:r>
              <a:rPr lang="es-ES" altLang="en-US" dirty="0" smtClean="0"/>
              <a:t/>
            </a:r>
            <a:br>
              <a:rPr lang="es-ES" altLang="en-US" dirty="0" smtClean="0"/>
            </a:br>
            <a:r>
              <a:rPr lang="es-ES" altLang="en-US" dirty="0" smtClean="0"/>
              <a:t>Las respuestas que siguen a cada ejercicio se encuentran en los manuales de los alumnos en el Apéndice.</a:t>
            </a:r>
            <a:r>
              <a:rPr lang="en-US" altLang="en-US" dirty="0" smtClean="0"/>
              <a:t>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xfrm>
            <a:off x="1144588" y="685800"/>
            <a:ext cx="4572000" cy="3429000"/>
          </a:xfrm>
          <a:ln/>
        </p:spPr>
      </p:sp>
      <p:sp>
        <p:nvSpPr>
          <p:cNvPr id="89090" name="Rectangle 3"/>
          <p:cNvSpPr>
            <a:spLocks noGrp="1" noChangeArrowheads="1"/>
          </p:cNvSpPr>
          <p:nvPr>
            <p:ph type="body" idx="1"/>
          </p:nvPr>
        </p:nvSpPr>
        <p:spPr>
          <a:noFill/>
          <a:ln/>
        </p:spPr>
        <p:txBody>
          <a:bodyPr/>
          <a:lstStyle/>
          <a:p>
            <a:r>
              <a:rPr lang="en-US" altLang="en-US" dirty="0" smtClean="0">
                <a:latin typeface="Calibri" pitchFamily="34" charset="0"/>
              </a:rPr>
              <a:t>Nueva </a:t>
            </a:r>
            <a:r>
              <a:rPr lang="en-US" altLang="en-US" dirty="0" err="1" smtClean="0">
                <a:latin typeface="Calibri" pitchFamily="34" charset="0"/>
              </a:rPr>
              <a:t>ejercicio</a:t>
            </a:r>
            <a:r>
              <a:rPr lang="en-US" altLang="en-US" dirty="0" smtClean="0">
                <a:latin typeface="Calibri" pitchFamily="34" charset="0"/>
              </a:rPr>
              <a:t>: 12 </a:t>
            </a:r>
            <a:r>
              <a:rPr lang="en-US" altLang="en-US" dirty="0" err="1" smtClean="0">
                <a:latin typeface="Calibri" pitchFamily="34" charset="0"/>
              </a:rPr>
              <a:t>marzo</a:t>
            </a:r>
            <a:r>
              <a:rPr lang="en-US" altLang="en-US" dirty="0" smtClean="0">
                <a:latin typeface="Calibri" pitchFamily="34" charset="0"/>
              </a:rPr>
              <a:t> 2014</a:t>
            </a:r>
          </a:p>
          <a:p>
            <a:r>
              <a:rPr lang="en-US" altLang="en-US" dirty="0" smtClean="0">
                <a:latin typeface="Calibri" pitchFamily="34" charset="0"/>
              </a:rPr>
              <a:t>Nota al maestro:</a:t>
            </a:r>
            <a:r>
              <a:rPr lang="en-US" altLang="en-US" baseline="0" dirty="0" smtClean="0">
                <a:latin typeface="Calibri" pitchFamily="34" charset="0"/>
              </a:rPr>
              <a:t> un </a:t>
            </a:r>
            <a:r>
              <a:rPr lang="en-US" altLang="en-US" baseline="0" dirty="0" err="1" smtClean="0">
                <a:latin typeface="Calibri" pitchFamily="34" charset="0"/>
              </a:rPr>
              <a:t>ejemplo</a:t>
            </a:r>
            <a:r>
              <a:rPr lang="en-US" altLang="en-US" baseline="0" dirty="0" smtClean="0">
                <a:latin typeface="Calibri" pitchFamily="34" charset="0"/>
              </a:rPr>
              <a:t> </a:t>
            </a:r>
            <a:r>
              <a:rPr lang="en-US" altLang="en-US" baseline="0" dirty="0" err="1" smtClean="0">
                <a:latin typeface="Calibri" pitchFamily="34" charset="0"/>
              </a:rPr>
              <a:t>imaginario</a:t>
            </a:r>
            <a:endParaRPr lang="en-US" altLang="en-US" dirty="0" smtClean="0">
              <a:latin typeface="Calibri" pitchFamily="34" charset="0"/>
            </a:endParaRPr>
          </a:p>
          <a:p>
            <a:r>
              <a:rPr lang="en-US" altLang="en-US" dirty="0" smtClean="0">
                <a:latin typeface="Calibri" pitchFamily="34" charset="0"/>
              </a:rPr>
              <a:t>Note to trainer: this is a made-up example.</a:t>
            </a:r>
          </a:p>
          <a:p>
            <a:r>
              <a:rPr lang="en-US" altLang="en-US" dirty="0" smtClean="0">
                <a:latin typeface="Calibri" pitchFamily="34" charset="0"/>
              </a:rPr>
              <a:t>¿Hay </a:t>
            </a:r>
            <a:r>
              <a:rPr lang="en-US" altLang="en-US" dirty="0" err="1" smtClean="0">
                <a:latin typeface="Calibri" pitchFamily="34" charset="0"/>
              </a:rPr>
              <a:t>cambios</a:t>
            </a:r>
            <a:r>
              <a:rPr lang="en-US" altLang="en-US" dirty="0" smtClean="0">
                <a:latin typeface="Calibri" pitchFamily="34" charset="0"/>
              </a:rPr>
              <a:t> </a:t>
            </a:r>
            <a:r>
              <a:rPr lang="en-US" altLang="en-US" dirty="0" err="1" smtClean="0">
                <a:latin typeface="Calibri" pitchFamily="34" charset="0"/>
              </a:rPr>
              <a:t>requisitos</a:t>
            </a:r>
            <a:r>
              <a:rPr lang="en-US" altLang="en-US" dirty="0" smtClean="0">
                <a:latin typeface="Calibri" pitchFamily="34" charset="0"/>
              </a:rPr>
              <a:t> para </a:t>
            </a:r>
            <a:r>
              <a:rPr lang="en-US" altLang="en-US" dirty="0" err="1" smtClean="0">
                <a:latin typeface="Calibri" pitchFamily="34" charset="0"/>
              </a:rPr>
              <a:t>este</a:t>
            </a:r>
            <a:r>
              <a:rPr lang="en-US" altLang="en-US" dirty="0" smtClean="0">
                <a:latin typeface="Calibri" pitchFamily="34" charset="0"/>
              </a:rPr>
              <a:t> RAN </a:t>
            </a:r>
            <a:r>
              <a:rPr lang="en-US" altLang="en-US" dirty="0" err="1" smtClean="0">
                <a:latin typeface="Calibri" pitchFamily="34" charset="0"/>
              </a:rPr>
              <a:t>existente</a:t>
            </a:r>
            <a:r>
              <a:rPr lang="en-US" altLang="en-US" dirty="0" smtClean="0">
                <a:latin typeface="Calibri" pitchFamily="34" charset="0"/>
              </a:rPr>
              <a:t>, </a:t>
            </a:r>
            <a:r>
              <a:rPr lang="en-US" altLang="en-US" dirty="0" err="1" smtClean="0">
                <a:latin typeface="Calibri" pitchFamily="34" charset="0"/>
              </a:rPr>
              <a:t>si</a:t>
            </a:r>
            <a:r>
              <a:rPr lang="en-US" altLang="en-US" dirty="0" smtClean="0">
                <a:latin typeface="Calibri" pitchFamily="34" charset="0"/>
              </a:rPr>
              <a:t> se </a:t>
            </a:r>
            <a:r>
              <a:rPr lang="en-US" altLang="en-US" dirty="0" err="1" smtClean="0">
                <a:latin typeface="Calibri" pitchFamily="34" charset="0"/>
              </a:rPr>
              <a:t>necesita</a:t>
            </a:r>
            <a:r>
              <a:rPr lang="en-US" altLang="en-US" dirty="0" smtClean="0">
                <a:latin typeface="Calibri" pitchFamily="34" charset="0"/>
              </a:rPr>
              <a:t> </a:t>
            </a:r>
            <a:r>
              <a:rPr lang="en-US" altLang="en-US" dirty="0" err="1" smtClean="0">
                <a:latin typeface="Calibri" pitchFamily="34" charset="0"/>
              </a:rPr>
              <a:t>este</a:t>
            </a:r>
            <a:r>
              <a:rPr lang="en-US" altLang="en-US" dirty="0" smtClean="0">
                <a:latin typeface="Calibri" pitchFamily="34" charset="0"/>
              </a:rPr>
              <a:t> </a:t>
            </a:r>
            <a:r>
              <a:rPr lang="en-US" altLang="en-US" dirty="0" err="1" smtClean="0">
                <a:latin typeface="Calibri" pitchFamily="34" charset="0"/>
              </a:rPr>
              <a:t>punto</a:t>
            </a:r>
            <a:r>
              <a:rPr lang="en-US" altLang="en-US" dirty="0" smtClean="0">
                <a:latin typeface="Calibri" pitchFamily="34" charset="0"/>
              </a:rPr>
              <a:t> de </a:t>
            </a:r>
            <a:r>
              <a:rPr lang="en-US" altLang="en-US" dirty="0" err="1" smtClean="0">
                <a:latin typeface="Calibri" pitchFamily="34" charset="0"/>
              </a:rPr>
              <a:t>acceso</a:t>
            </a:r>
            <a:r>
              <a:rPr lang="en-US" altLang="en-US" dirty="0" smtClean="0">
                <a:latin typeface="Calibri" pitchFamily="34" charset="0"/>
              </a:rPr>
              <a:t> </a:t>
            </a:r>
            <a:r>
              <a:rPr lang="en-US" altLang="en-US" dirty="0" err="1" smtClean="0">
                <a:latin typeface="Calibri" pitchFamily="34" charset="0"/>
              </a:rPr>
              <a:t>en</a:t>
            </a:r>
            <a:r>
              <a:rPr lang="en-US" altLang="en-US" dirty="0" smtClean="0">
                <a:latin typeface="Calibri" pitchFamily="34" charset="0"/>
              </a:rPr>
              <a:t> un </a:t>
            </a:r>
            <a:r>
              <a:rPr lang="en-US" altLang="en-US" dirty="0" err="1" smtClean="0">
                <a:latin typeface="Calibri" pitchFamily="34" charset="0"/>
              </a:rPr>
              <a:t>registro</a:t>
            </a:r>
            <a:r>
              <a:rPr lang="en-US" altLang="en-US" dirty="0" smtClean="0">
                <a:latin typeface="Calibri" pitchFamily="34" charset="0"/>
              </a:rPr>
              <a:t> </a:t>
            </a:r>
            <a:r>
              <a:rPr lang="en-US" altLang="en-US" dirty="0" err="1" smtClean="0">
                <a:latin typeface="Calibri" pitchFamily="34" charset="0"/>
              </a:rPr>
              <a:t>bibliográfico</a:t>
            </a:r>
            <a:r>
              <a:rPr lang="en-US" altLang="en-US" baseline="0" dirty="0" smtClean="0">
                <a:latin typeface="Calibri" pitchFamily="34" charset="0"/>
              </a:rPr>
              <a:t> </a:t>
            </a:r>
            <a:r>
              <a:rPr lang="en-US" altLang="en-US" baseline="0" dirty="0" err="1" smtClean="0">
                <a:latin typeface="Calibri" pitchFamily="34" charset="0"/>
              </a:rPr>
              <a:t>que</a:t>
            </a:r>
            <a:r>
              <a:rPr lang="en-US" altLang="en-US" baseline="0" dirty="0" smtClean="0">
                <a:latin typeface="Calibri" pitchFamily="34" charset="0"/>
              </a:rPr>
              <a:t> se </a:t>
            </a:r>
            <a:r>
              <a:rPr lang="en-US" altLang="en-US" baseline="0" dirty="0" err="1" smtClean="0">
                <a:latin typeface="Calibri" pitchFamily="34" charset="0"/>
              </a:rPr>
              <a:t>crea</a:t>
            </a:r>
            <a:r>
              <a:rPr lang="en-US" altLang="en-US" baseline="0" dirty="0" smtClean="0">
                <a:latin typeface="Calibri" pitchFamily="34" charset="0"/>
              </a:rPr>
              <a:t> para el </a:t>
            </a:r>
            <a:r>
              <a:rPr lang="en-US" altLang="en-US" baseline="0" dirty="0" err="1" smtClean="0">
                <a:latin typeface="Calibri" pitchFamily="34" charset="0"/>
              </a:rPr>
              <a:t>nuevo</a:t>
            </a:r>
            <a:r>
              <a:rPr lang="en-US" altLang="en-US" baseline="0" dirty="0" smtClean="0">
                <a:latin typeface="Calibri" pitchFamily="34" charset="0"/>
              </a:rPr>
              <a:t> recurso0?</a:t>
            </a:r>
            <a:endParaRPr lang="en-US" altLang="en-US" dirty="0" smtClean="0">
              <a:latin typeface="Calibri" pitchFamily="34" charset="0"/>
            </a:endParaRPr>
          </a:p>
          <a:p>
            <a:r>
              <a:rPr lang="en-US" altLang="en-US" dirty="0" smtClean="0">
                <a:latin typeface="Calibri" pitchFamily="34" charset="0"/>
              </a:rPr>
              <a:t>¿Hay </a:t>
            </a:r>
            <a:r>
              <a:rPr lang="en-US" altLang="en-US" dirty="0" err="1" smtClean="0">
                <a:latin typeface="Calibri" pitchFamily="34" charset="0"/>
              </a:rPr>
              <a:t>cambios</a:t>
            </a:r>
            <a:r>
              <a:rPr lang="en-US" altLang="en-US" dirty="0" smtClean="0">
                <a:latin typeface="Calibri" pitchFamily="34" charset="0"/>
              </a:rPr>
              <a:t> </a:t>
            </a:r>
            <a:r>
              <a:rPr lang="en-US" altLang="en-US" dirty="0" err="1" smtClean="0">
                <a:latin typeface="Calibri" pitchFamily="34" charset="0"/>
              </a:rPr>
              <a:t>opcionales</a:t>
            </a:r>
            <a:r>
              <a:rPr lang="en-US" altLang="en-US" dirty="0" smtClean="0">
                <a:latin typeface="Calibri" pitchFamily="34" charset="0"/>
              </a:rPr>
              <a:t> </a:t>
            </a:r>
            <a:r>
              <a:rPr lang="en-US" altLang="en-US" dirty="0" err="1" smtClean="0">
                <a:latin typeface="Calibri" pitchFamily="34" charset="0"/>
              </a:rPr>
              <a:t>que</a:t>
            </a:r>
            <a:r>
              <a:rPr lang="en-US" altLang="en-US" dirty="0" smtClean="0">
                <a:latin typeface="Calibri" pitchFamily="34" charset="0"/>
              </a:rPr>
              <a:t> </a:t>
            </a:r>
            <a:r>
              <a:rPr lang="en-US" altLang="en-US" dirty="0" err="1" smtClean="0">
                <a:latin typeface="Calibri" pitchFamily="34" charset="0"/>
              </a:rPr>
              <a:t>sean</a:t>
            </a:r>
            <a:r>
              <a:rPr lang="en-US" altLang="en-US" dirty="0" smtClean="0">
                <a:latin typeface="Calibri" pitchFamily="34" charset="0"/>
              </a:rPr>
              <a:t> </a:t>
            </a:r>
            <a:r>
              <a:rPr lang="en-US" altLang="en-US" dirty="0" err="1" smtClean="0">
                <a:latin typeface="Calibri" pitchFamily="34" charset="0"/>
              </a:rPr>
              <a:t>posibles</a:t>
            </a:r>
            <a:r>
              <a:rPr lang="en-US" altLang="en-US" dirty="0" smtClean="0">
                <a:latin typeface="Calibri" pitchFamily="34" charset="0"/>
              </a:rPr>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258888" y="720725"/>
            <a:ext cx="4800600" cy="3600450"/>
          </a:xfrm>
          <a:ln/>
        </p:spPr>
      </p:sp>
      <p:sp>
        <p:nvSpPr>
          <p:cNvPr id="91138"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latin typeface="Calibri" pitchFamily="34" charset="0"/>
              </a:rPr>
              <a:t>21 </a:t>
            </a:r>
            <a:r>
              <a:rPr lang="en-US" altLang="en-US" baseline="0" dirty="0" err="1" smtClean="0">
                <a:latin typeface="Calibri" pitchFamily="34" charset="0"/>
              </a:rPr>
              <a:t>diciembre</a:t>
            </a:r>
            <a:r>
              <a:rPr lang="en-US" altLang="en-US" baseline="0" dirty="0" smtClean="0">
                <a:latin typeface="Calibri" pitchFamily="34" charset="0"/>
              </a:rPr>
              <a:t> </a:t>
            </a:r>
            <a:r>
              <a:rPr lang="en-US" altLang="en-US" baseline="0" dirty="0" smtClean="0">
                <a:latin typeface="Calibri" pitchFamily="34" charset="0"/>
              </a:rPr>
              <a:t>2016: </a:t>
            </a:r>
            <a:r>
              <a:rPr lang="en-US" altLang="en-US" baseline="0" dirty="0" err="1" smtClean="0">
                <a:latin typeface="Calibri" pitchFamily="34" charset="0"/>
              </a:rPr>
              <a:t>actualizados</a:t>
            </a:r>
            <a:r>
              <a:rPr lang="en-US" altLang="en-US" baseline="0" dirty="0" smtClean="0">
                <a:latin typeface="Calibri" pitchFamily="34" charset="0"/>
              </a:rPr>
              <a:t> las </a:t>
            </a:r>
            <a:r>
              <a:rPr lang="en-US" altLang="en-US" baseline="0" dirty="0" err="1" smtClean="0">
                <a:latin typeface="Calibri" pitchFamily="34" charset="0"/>
              </a:rPr>
              <a:t>notas</a:t>
            </a:r>
            <a:r>
              <a:rPr lang="en-US" altLang="en-US" baseline="0" dirty="0" smtClean="0">
                <a:latin typeface="Calibri" pitchFamily="34" charset="0"/>
              </a:rPr>
              <a:t> del </a:t>
            </a:r>
            <a:r>
              <a:rPr lang="en-US" altLang="en-US" baseline="0" dirty="0" err="1" smtClean="0">
                <a:latin typeface="Calibri" pitchFamily="34" charset="0"/>
              </a:rPr>
              <a:t>entrenador</a:t>
            </a:r>
            <a:endParaRPr lang="en-US" altLang="en-US" baseline="0" dirty="0" smtClean="0">
              <a:latin typeface="Calibri" pitchFamily="34" charset="0"/>
            </a:endParaRPr>
          </a:p>
          <a:p>
            <a:r>
              <a:rPr lang="en-US" altLang="en-US" dirty="0" smtClean="0">
                <a:latin typeface="Calibri" pitchFamily="34" charset="0"/>
              </a:rPr>
              <a:t>Nueva </a:t>
            </a:r>
            <a:r>
              <a:rPr lang="en-US" altLang="en-US" dirty="0" err="1" smtClean="0">
                <a:latin typeface="Calibri" pitchFamily="34" charset="0"/>
              </a:rPr>
              <a:t>ejercicio</a:t>
            </a:r>
            <a:r>
              <a:rPr lang="en-US" altLang="en-US" dirty="0" smtClean="0">
                <a:latin typeface="Calibri" pitchFamily="34" charset="0"/>
              </a:rPr>
              <a:t>: 12 </a:t>
            </a:r>
            <a:r>
              <a:rPr lang="en-US" altLang="en-US" dirty="0" err="1" smtClean="0">
                <a:latin typeface="Calibri" pitchFamily="34" charset="0"/>
              </a:rPr>
              <a:t>marzo</a:t>
            </a:r>
            <a:r>
              <a:rPr lang="en-US" altLang="en-US" dirty="0" smtClean="0">
                <a:latin typeface="Calibri" pitchFamily="34" charset="0"/>
              </a:rPr>
              <a:t> 2014</a:t>
            </a:r>
          </a:p>
          <a:p>
            <a:r>
              <a:rPr lang="en-US" altLang="en-US" dirty="0" smtClean="0">
                <a:latin typeface="Calibri" pitchFamily="34" charset="0"/>
              </a:rPr>
              <a:t>Nota al maestro:</a:t>
            </a:r>
            <a:r>
              <a:rPr lang="en-US" altLang="en-US" baseline="0" dirty="0" smtClean="0">
                <a:latin typeface="Calibri" pitchFamily="34" charset="0"/>
              </a:rPr>
              <a:t> un </a:t>
            </a:r>
            <a:r>
              <a:rPr lang="en-US" altLang="en-US" baseline="0" dirty="0" err="1" smtClean="0">
                <a:latin typeface="Calibri" pitchFamily="34" charset="0"/>
              </a:rPr>
              <a:t>ejemplo</a:t>
            </a:r>
            <a:r>
              <a:rPr lang="en-US" altLang="en-US" baseline="0" dirty="0" smtClean="0">
                <a:latin typeface="Calibri" pitchFamily="34" charset="0"/>
              </a:rPr>
              <a:t> </a:t>
            </a:r>
            <a:r>
              <a:rPr lang="en-US" altLang="en-US" baseline="0" dirty="0" err="1" smtClean="0">
                <a:latin typeface="Calibri" pitchFamily="34" charset="0"/>
              </a:rPr>
              <a:t>imaginario</a:t>
            </a:r>
            <a:endParaRPr lang="en-US" altLang="en-US" dirty="0" smtClean="0">
              <a:latin typeface="Calibri" pitchFamily="34" charset="0"/>
            </a:endParaRPr>
          </a:p>
          <a:p>
            <a:r>
              <a:rPr lang="en-US" altLang="en-US" dirty="0" smtClean="0">
                <a:latin typeface="Calibri" pitchFamily="34" charset="0"/>
              </a:rPr>
              <a:t>No</a:t>
            </a:r>
            <a:r>
              <a:rPr lang="en-US" altLang="en-US" baseline="0" dirty="0" smtClean="0">
                <a:latin typeface="Calibri" pitchFamily="34" charset="0"/>
              </a:rPr>
              <a:t> se </a:t>
            </a:r>
            <a:r>
              <a:rPr lang="en-US" altLang="en-US" baseline="0" dirty="0" err="1" smtClean="0">
                <a:latin typeface="Calibri" pitchFamily="34" charset="0"/>
              </a:rPr>
              <a:t>requiere</a:t>
            </a:r>
            <a:r>
              <a:rPr lang="en-US" altLang="en-US" baseline="0" dirty="0" smtClean="0">
                <a:latin typeface="Calibri" pitchFamily="34" charset="0"/>
              </a:rPr>
              <a:t> </a:t>
            </a:r>
            <a:r>
              <a:rPr lang="en-US" altLang="en-US" baseline="0" dirty="0" err="1" smtClean="0">
                <a:latin typeface="Calibri" pitchFamily="34" charset="0"/>
              </a:rPr>
              <a:t>hacer</a:t>
            </a:r>
            <a:r>
              <a:rPr lang="en-US" altLang="en-US" baseline="0" dirty="0" smtClean="0">
                <a:latin typeface="Calibri" pitchFamily="34" charset="0"/>
              </a:rPr>
              <a:t> nada con </a:t>
            </a:r>
            <a:r>
              <a:rPr lang="en-US" altLang="en-US" baseline="0" dirty="0" err="1" smtClean="0">
                <a:latin typeface="Calibri" pitchFamily="34" charset="0"/>
              </a:rPr>
              <a:t>este</a:t>
            </a:r>
            <a:r>
              <a:rPr lang="en-US" altLang="en-US" baseline="0" dirty="0" smtClean="0">
                <a:latin typeface="Calibri" pitchFamily="34" charset="0"/>
              </a:rPr>
              <a:t> RAN </a:t>
            </a:r>
            <a:r>
              <a:rPr lang="en-US" altLang="en-US" baseline="0" dirty="0" err="1" smtClean="0">
                <a:latin typeface="Calibri" pitchFamily="34" charset="0"/>
              </a:rPr>
              <a:t>existente</a:t>
            </a:r>
            <a:r>
              <a:rPr lang="en-US" altLang="en-US" baseline="0" dirty="0" smtClean="0">
                <a:latin typeface="Calibri" pitchFamily="34" charset="0"/>
              </a:rPr>
              <a:t>, </a:t>
            </a:r>
            <a:r>
              <a:rPr lang="en-US" altLang="en-US" baseline="0" dirty="0" err="1" smtClean="0">
                <a:latin typeface="Calibri" pitchFamily="34" charset="0"/>
              </a:rPr>
              <a:t>si</a:t>
            </a:r>
            <a:r>
              <a:rPr lang="en-US" altLang="en-US" baseline="0" dirty="0" smtClean="0">
                <a:latin typeface="Calibri" pitchFamily="34" charset="0"/>
              </a:rPr>
              <a:t> se </a:t>
            </a:r>
            <a:r>
              <a:rPr lang="en-US" altLang="en-US" baseline="0" dirty="0" err="1" smtClean="0">
                <a:latin typeface="Calibri" pitchFamily="34" charset="0"/>
              </a:rPr>
              <a:t>necesita</a:t>
            </a:r>
            <a:r>
              <a:rPr lang="en-US" altLang="en-US" baseline="0" dirty="0" smtClean="0">
                <a:latin typeface="Calibri" pitchFamily="34" charset="0"/>
              </a:rPr>
              <a:t> para un </a:t>
            </a:r>
            <a:r>
              <a:rPr lang="en-US" altLang="en-US" baseline="0" dirty="0" err="1" smtClean="0">
                <a:latin typeface="Calibri" pitchFamily="34" charset="0"/>
              </a:rPr>
              <a:t>punto</a:t>
            </a:r>
            <a:r>
              <a:rPr lang="en-US" altLang="en-US" baseline="0" dirty="0" smtClean="0">
                <a:latin typeface="Calibri" pitchFamily="34" charset="0"/>
              </a:rPr>
              <a:t> de </a:t>
            </a:r>
            <a:r>
              <a:rPr lang="en-US" altLang="en-US" baseline="0" dirty="0" err="1" smtClean="0">
                <a:latin typeface="Calibri" pitchFamily="34" charset="0"/>
              </a:rPr>
              <a:t>acceso</a:t>
            </a:r>
            <a:r>
              <a:rPr lang="en-US" altLang="en-US" baseline="0" dirty="0" smtClean="0">
                <a:latin typeface="Calibri" pitchFamily="34" charset="0"/>
              </a:rPr>
              <a:t> </a:t>
            </a:r>
            <a:r>
              <a:rPr lang="en-US" altLang="en-US" baseline="0" dirty="0" err="1" smtClean="0">
                <a:latin typeface="Calibri" pitchFamily="34" charset="0"/>
              </a:rPr>
              <a:t>en</a:t>
            </a:r>
            <a:r>
              <a:rPr lang="en-US" altLang="en-US" baseline="0" dirty="0" smtClean="0">
                <a:latin typeface="Calibri" pitchFamily="34" charset="0"/>
              </a:rPr>
              <a:t> un </a:t>
            </a:r>
            <a:r>
              <a:rPr lang="en-US" altLang="en-US" baseline="0" dirty="0" err="1" smtClean="0">
                <a:latin typeface="Calibri" pitchFamily="34" charset="0"/>
              </a:rPr>
              <a:t>registro</a:t>
            </a:r>
            <a:r>
              <a:rPr lang="en-US" altLang="en-US" baseline="0" dirty="0" smtClean="0">
                <a:latin typeface="Calibri" pitchFamily="34" charset="0"/>
              </a:rPr>
              <a:t> </a:t>
            </a:r>
            <a:r>
              <a:rPr lang="en-US" altLang="en-US" baseline="0" dirty="0" err="1" smtClean="0">
                <a:latin typeface="Calibri" pitchFamily="34" charset="0"/>
              </a:rPr>
              <a:t>bibliográfico</a:t>
            </a:r>
            <a:r>
              <a:rPr lang="en-US" altLang="en-US" baseline="0" dirty="0" smtClean="0">
                <a:latin typeface="Calibri" pitchFamily="34" charset="0"/>
              </a:rPr>
              <a:t> </a:t>
            </a:r>
            <a:r>
              <a:rPr lang="en-US" altLang="en-US" baseline="0" dirty="0" err="1" smtClean="0">
                <a:latin typeface="Calibri" pitchFamily="34" charset="0"/>
              </a:rPr>
              <a:t>nuevo</a:t>
            </a:r>
            <a:r>
              <a:rPr lang="en-US" altLang="en-US" baseline="0" dirty="0" smtClean="0">
                <a:latin typeface="Calibri" pitchFamily="34" charset="0"/>
              </a:rPr>
              <a:t>. El </a:t>
            </a:r>
            <a:r>
              <a:rPr lang="en-US" altLang="en-US" baseline="0" dirty="0" err="1" smtClean="0">
                <a:latin typeface="Calibri" pitchFamily="34" charset="0"/>
              </a:rPr>
              <a:t>nombre</a:t>
            </a:r>
            <a:r>
              <a:rPr lang="en-US" altLang="en-US" baseline="0" dirty="0" smtClean="0">
                <a:latin typeface="Calibri" pitchFamily="34" charset="0"/>
              </a:rPr>
              <a:t> </a:t>
            </a:r>
            <a:r>
              <a:rPr lang="en-US" altLang="en-US" baseline="0" dirty="0" err="1" smtClean="0">
                <a:latin typeface="Calibri" pitchFamily="34" charset="0"/>
              </a:rPr>
              <a:t>en</a:t>
            </a:r>
            <a:r>
              <a:rPr lang="en-US" altLang="en-US" baseline="0" dirty="0" smtClean="0">
                <a:latin typeface="Calibri" pitchFamily="34" charset="0"/>
              </a:rPr>
              <a:t> el </a:t>
            </a:r>
            <a:r>
              <a:rPr lang="en-US" altLang="en-US" baseline="0" dirty="0" err="1" smtClean="0">
                <a:latin typeface="Calibri" pitchFamily="34" charset="0"/>
              </a:rPr>
              <a:t>nuevo</a:t>
            </a:r>
            <a:r>
              <a:rPr lang="en-US" altLang="en-US" baseline="0" dirty="0" smtClean="0">
                <a:latin typeface="Calibri" pitchFamily="34" charset="0"/>
              </a:rPr>
              <a:t> </a:t>
            </a:r>
            <a:r>
              <a:rPr lang="en-US" altLang="en-US" baseline="0" dirty="0" err="1" smtClean="0">
                <a:latin typeface="Calibri" pitchFamily="34" charset="0"/>
              </a:rPr>
              <a:t>recurso</a:t>
            </a:r>
            <a:r>
              <a:rPr lang="en-US" altLang="en-US" baseline="0" dirty="0" smtClean="0">
                <a:latin typeface="Calibri" pitchFamily="34" charset="0"/>
              </a:rPr>
              <a:t> </a:t>
            </a:r>
            <a:r>
              <a:rPr lang="en-US" altLang="en-US" baseline="0" dirty="0" err="1" smtClean="0">
                <a:latin typeface="Calibri" pitchFamily="34" charset="0"/>
              </a:rPr>
              <a:t>es</a:t>
            </a:r>
            <a:r>
              <a:rPr lang="en-US" altLang="en-US" baseline="0" dirty="0" smtClean="0">
                <a:latin typeface="Calibri" pitchFamily="34" charset="0"/>
              </a:rPr>
              <a:t> el </a:t>
            </a:r>
            <a:r>
              <a:rPr lang="en-US" altLang="en-US" baseline="0" dirty="0" err="1" smtClean="0">
                <a:latin typeface="Calibri" pitchFamily="34" charset="0"/>
              </a:rPr>
              <a:t>mismo</a:t>
            </a:r>
            <a:r>
              <a:rPr lang="en-US" altLang="en-US" baseline="0" dirty="0" smtClean="0">
                <a:latin typeface="Calibri" pitchFamily="34" charset="0"/>
              </a:rPr>
              <a:t> </a:t>
            </a:r>
            <a:r>
              <a:rPr lang="en-US" altLang="en-US" baseline="0" dirty="0" err="1" smtClean="0">
                <a:latin typeface="Calibri" pitchFamily="34" charset="0"/>
              </a:rPr>
              <a:t>como</a:t>
            </a:r>
            <a:r>
              <a:rPr lang="en-US" altLang="en-US" baseline="0" dirty="0" smtClean="0">
                <a:latin typeface="Calibri" pitchFamily="34" charset="0"/>
              </a:rPr>
              <a:t> el </a:t>
            </a:r>
            <a:r>
              <a:rPr lang="en-US" altLang="en-US" baseline="0" dirty="0" err="1" smtClean="0">
                <a:latin typeface="Calibri" pitchFamily="34" charset="0"/>
              </a:rPr>
              <a:t>nombre</a:t>
            </a:r>
            <a:r>
              <a:rPr lang="en-US" altLang="en-US" baseline="0" dirty="0" smtClean="0">
                <a:latin typeface="Calibri" pitchFamily="34" charset="0"/>
              </a:rPr>
              <a:t> que se </a:t>
            </a:r>
            <a:r>
              <a:rPr lang="en-US" altLang="en-US" baseline="0" dirty="0" err="1" smtClean="0">
                <a:latin typeface="Calibri" pitchFamily="34" charset="0"/>
              </a:rPr>
              <a:t>usa</a:t>
            </a:r>
            <a:r>
              <a:rPr lang="en-US" altLang="en-US" baseline="0" dirty="0" smtClean="0">
                <a:latin typeface="Calibri" pitchFamily="34" charset="0"/>
              </a:rPr>
              <a:t> para </a:t>
            </a:r>
            <a:r>
              <a:rPr lang="en-US" altLang="en-US" baseline="0" dirty="0" err="1" smtClean="0">
                <a:latin typeface="Calibri" pitchFamily="34" charset="0"/>
              </a:rPr>
              <a:t>crear</a:t>
            </a:r>
            <a:r>
              <a:rPr lang="en-US" altLang="en-US" baseline="0" dirty="0" smtClean="0">
                <a:latin typeface="Calibri" pitchFamily="34" charset="0"/>
              </a:rPr>
              <a:t> el </a:t>
            </a:r>
            <a:r>
              <a:rPr lang="en-US" altLang="en-US" baseline="0" dirty="0" err="1" smtClean="0">
                <a:latin typeface="Calibri" pitchFamily="34" charset="0"/>
              </a:rPr>
              <a:t>registro</a:t>
            </a:r>
            <a:r>
              <a:rPr lang="en-US" altLang="en-US" baseline="0" dirty="0" smtClean="0">
                <a:latin typeface="Calibri" pitchFamily="34" charset="0"/>
              </a:rPr>
              <a:t> de </a:t>
            </a:r>
            <a:r>
              <a:rPr lang="en-US" altLang="en-US" baseline="0" dirty="0" err="1" smtClean="0">
                <a:latin typeface="Calibri" pitchFamily="34" charset="0"/>
              </a:rPr>
              <a:t>autoridad</a:t>
            </a:r>
            <a:r>
              <a:rPr lang="en-US" altLang="en-US" baseline="0" dirty="0" smtClean="0">
                <a:latin typeface="Calibri" pitchFamily="34" charset="0"/>
              </a:rPr>
              <a:t> – </a:t>
            </a:r>
            <a:r>
              <a:rPr lang="en-US" altLang="en-US" baseline="0" dirty="0" err="1" smtClean="0">
                <a:latin typeface="Calibri" pitchFamily="34" charset="0"/>
              </a:rPr>
              <a:t>uso</a:t>
            </a:r>
            <a:r>
              <a:rPr lang="en-US" altLang="en-US" baseline="0" dirty="0" smtClean="0">
                <a:latin typeface="Calibri" pitchFamily="34" charset="0"/>
              </a:rPr>
              <a:t> </a:t>
            </a:r>
            <a:r>
              <a:rPr lang="en-US" altLang="en-US" baseline="0" dirty="0" err="1" smtClean="0">
                <a:latin typeface="Calibri" pitchFamily="34" charset="0"/>
              </a:rPr>
              <a:t>es</a:t>
            </a:r>
            <a:r>
              <a:rPr lang="en-US" altLang="en-US" baseline="0" dirty="0" smtClean="0">
                <a:latin typeface="Calibri" pitchFamily="34" charset="0"/>
              </a:rPr>
              <a:t> </a:t>
            </a:r>
            <a:r>
              <a:rPr lang="en-US" altLang="en-US" baseline="0" dirty="0" err="1" smtClean="0">
                <a:latin typeface="Calibri" pitchFamily="34" charset="0"/>
              </a:rPr>
              <a:t>consistente</a:t>
            </a:r>
            <a:r>
              <a:rPr lang="en-US" altLang="en-US" baseline="0" dirty="0" smtClean="0">
                <a:latin typeface="Calibri" pitchFamily="34" charset="0"/>
              </a:rPr>
              <a:t> </a:t>
            </a:r>
            <a:r>
              <a:rPr lang="en-US" altLang="en-US" baseline="0" dirty="0" err="1" smtClean="0">
                <a:latin typeface="Calibri" pitchFamily="34" charset="0"/>
              </a:rPr>
              <a:t>como</a:t>
            </a:r>
            <a:r>
              <a:rPr lang="en-US" altLang="en-US" baseline="0" dirty="0" smtClean="0">
                <a:latin typeface="Calibri" pitchFamily="34" charset="0"/>
              </a:rPr>
              <a:t> Alfredo Simpson.</a:t>
            </a:r>
          </a:p>
          <a:p>
            <a:r>
              <a:rPr lang="en-US" altLang="en-US" dirty="0" smtClean="0">
                <a:latin typeface="Calibri" pitchFamily="34" charset="0"/>
              </a:rPr>
              <a:t>Pero el </a:t>
            </a:r>
            <a:r>
              <a:rPr lang="en-US" altLang="en-US" dirty="0" err="1" smtClean="0">
                <a:latin typeface="Calibri" pitchFamily="34" charset="0"/>
              </a:rPr>
              <a:t>recurso</a:t>
            </a:r>
            <a:r>
              <a:rPr lang="en-US" altLang="en-US" baseline="0" dirty="0" smtClean="0">
                <a:latin typeface="Calibri" pitchFamily="34" charset="0"/>
              </a:rPr>
              <a:t> </a:t>
            </a:r>
            <a:r>
              <a:rPr lang="en-US" altLang="en-US" baseline="0" dirty="0" err="1" smtClean="0">
                <a:latin typeface="Calibri" pitchFamily="34" charset="0"/>
              </a:rPr>
              <a:t>en</a:t>
            </a:r>
            <a:r>
              <a:rPr lang="en-US" altLang="en-US" baseline="0" dirty="0" smtClean="0">
                <a:latin typeface="Calibri" pitchFamily="34" charset="0"/>
              </a:rPr>
              <a:t> </a:t>
            </a:r>
            <a:r>
              <a:rPr lang="en-US" altLang="en-US" baseline="0" dirty="0" err="1" smtClean="0">
                <a:latin typeface="Calibri" pitchFamily="34" charset="0"/>
              </a:rPr>
              <a:t>mano</a:t>
            </a:r>
            <a:r>
              <a:rPr lang="en-US" altLang="en-US" baseline="0" dirty="0" smtClean="0">
                <a:latin typeface="Calibri" pitchFamily="34" charset="0"/>
              </a:rPr>
              <a:t> </a:t>
            </a:r>
            <a:r>
              <a:rPr lang="en-US" altLang="en-US" baseline="0" dirty="0" err="1" smtClean="0">
                <a:latin typeface="Calibri" pitchFamily="34" charset="0"/>
              </a:rPr>
              <a:t>tiene</a:t>
            </a:r>
            <a:r>
              <a:rPr lang="en-US" altLang="en-US" baseline="0" dirty="0" smtClean="0">
                <a:latin typeface="Calibri" pitchFamily="34" charset="0"/>
              </a:rPr>
              <a:t> </a:t>
            </a:r>
            <a:r>
              <a:rPr lang="en-US" altLang="en-US" baseline="0" dirty="0" err="1" smtClean="0">
                <a:latin typeface="Calibri" pitchFamily="34" charset="0"/>
              </a:rPr>
              <a:t>atributos</a:t>
            </a:r>
            <a:r>
              <a:rPr lang="en-US" altLang="en-US" baseline="0" dirty="0" smtClean="0">
                <a:latin typeface="Calibri" pitchFamily="34" charset="0"/>
              </a:rPr>
              <a:t> </a:t>
            </a:r>
            <a:r>
              <a:rPr lang="en-US" altLang="en-US" baseline="0" dirty="0" err="1" smtClean="0">
                <a:latin typeface="Calibri" pitchFamily="34" charset="0"/>
              </a:rPr>
              <a:t>adicionales</a:t>
            </a:r>
            <a:r>
              <a:rPr lang="en-US" altLang="en-US" baseline="0" dirty="0" smtClean="0">
                <a:latin typeface="Calibri" pitchFamily="34" charset="0"/>
              </a:rPr>
              <a:t> que son </a:t>
            </a:r>
            <a:r>
              <a:rPr lang="en-US" altLang="en-US" baseline="0" dirty="0" err="1" smtClean="0">
                <a:latin typeface="Calibri" pitchFamily="34" charset="0"/>
              </a:rPr>
              <a:t>una</a:t>
            </a:r>
            <a:r>
              <a:rPr lang="en-US" altLang="en-US" baseline="0" dirty="0" smtClean="0">
                <a:latin typeface="Calibri" pitchFamily="34" charset="0"/>
              </a:rPr>
              <a:t> </a:t>
            </a:r>
            <a:r>
              <a:rPr lang="en-US" altLang="en-US" baseline="0" dirty="0" err="1" smtClean="0">
                <a:latin typeface="Calibri" pitchFamily="34" charset="0"/>
              </a:rPr>
              <a:t>mejora</a:t>
            </a:r>
            <a:r>
              <a:rPr lang="en-US" altLang="en-US" baseline="0" dirty="0" smtClean="0">
                <a:latin typeface="Calibri" pitchFamily="34" charset="0"/>
              </a:rPr>
              <a:t> al </a:t>
            </a:r>
            <a:r>
              <a:rPr lang="en-US" altLang="en-US" baseline="0" dirty="0" err="1" smtClean="0">
                <a:latin typeface="Calibri" pitchFamily="34" charset="0"/>
              </a:rPr>
              <a:t>registro</a:t>
            </a:r>
            <a:r>
              <a:rPr lang="en-US" altLang="en-US" baseline="0" dirty="0" smtClean="0">
                <a:latin typeface="Calibri" pitchFamily="34" charset="0"/>
              </a:rPr>
              <a:t>.</a:t>
            </a:r>
          </a:p>
          <a:p>
            <a:r>
              <a:rPr lang="en-US" altLang="en-US" baseline="0" dirty="0" smtClean="0">
                <a:latin typeface="Calibri" pitchFamily="34" charset="0"/>
              </a:rPr>
              <a:t>Hay </a:t>
            </a:r>
            <a:r>
              <a:rPr lang="en-US" altLang="en-US" baseline="0" dirty="0" err="1" smtClean="0">
                <a:latin typeface="Calibri" pitchFamily="34" charset="0"/>
              </a:rPr>
              <a:t>una</a:t>
            </a:r>
            <a:r>
              <a:rPr lang="en-US" altLang="en-US" baseline="0" dirty="0" smtClean="0">
                <a:latin typeface="Calibri" pitchFamily="34" charset="0"/>
              </a:rPr>
              <a:t> </a:t>
            </a:r>
            <a:r>
              <a:rPr lang="en-US" altLang="en-US" baseline="0" dirty="0" err="1" smtClean="0">
                <a:latin typeface="Calibri" pitchFamily="34" charset="0"/>
              </a:rPr>
              <a:t>fecha</a:t>
            </a:r>
            <a:r>
              <a:rPr lang="en-US" altLang="en-US" baseline="0" dirty="0" smtClean="0">
                <a:latin typeface="Calibri" pitchFamily="34" charset="0"/>
              </a:rPr>
              <a:t> </a:t>
            </a:r>
            <a:r>
              <a:rPr lang="en-US" altLang="en-US" baseline="0" dirty="0" err="1" smtClean="0">
                <a:latin typeface="Calibri" pitchFamily="34" charset="0"/>
              </a:rPr>
              <a:t>completa</a:t>
            </a:r>
            <a:r>
              <a:rPr lang="en-US" altLang="en-US" baseline="0" dirty="0" smtClean="0">
                <a:latin typeface="Calibri" pitchFamily="34" charset="0"/>
              </a:rPr>
              <a:t> de </a:t>
            </a:r>
            <a:r>
              <a:rPr lang="en-US" altLang="en-US" baseline="0" dirty="0" err="1" smtClean="0">
                <a:latin typeface="Calibri" pitchFamily="34" charset="0"/>
              </a:rPr>
              <a:t>nacimiento</a:t>
            </a:r>
            <a:r>
              <a:rPr lang="en-US" altLang="en-US" baseline="0" dirty="0" smtClean="0">
                <a:latin typeface="Calibri" pitchFamily="34" charset="0"/>
              </a:rPr>
              <a:t> (RDA 9.3.2) que se </a:t>
            </a:r>
            <a:r>
              <a:rPr lang="en-US" altLang="en-US" baseline="0" dirty="0" err="1" smtClean="0">
                <a:latin typeface="Calibri" pitchFamily="34" charset="0"/>
              </a:rPr>
              <a:t>puede</a:t>
            </a:r>
            <a:r>
              <a:rPr lang="en-US" altLang="en-US" baseline="0" dirty="0" smtClean="0">
                <a:latin typeface="Calibri" pitchFamily="34" charset="0"/>
              </a:rPr>
              <a:t> </a:t>
            </a:r>
            <a:r>
              <a:rPr lang="en-US" altLang="en-US" baseline="0" dirty="0" err="1" smtClean="0">
                <a:latin typeface="Calibri" pitchFamily="34" charset="0"/>
              </a:rPr>
              <a:t>añadir</a:t>
            </a:r>
            <a:r>
              <a:rPr lang="en-US" altLang="en-US" baseline="0" dirty="0" smtClean="0">
                <a:latin typeface="Calibri" pitchFamily="34" charset="0"/>
              </a:rPr>
              <a:t> al campo 046.</a:t>
            </a:r>
            <a:endParaRPr lang="en-US" altLang="en-US" dirty="0" smtClean="0">
              <a:latin typeface="Calibri" pitchFamily="34" charset="0"/>
            </a:endParaRPr>
          </a:p>
          <a:p>
            <a:r>
              <a:rPr lang="en-US" altLang="en-US" dirty="0" smtClean="0">
                <a:latin typeface="Calibri" pitchFamily="34" charset="0"/>
              </a:rPr>
              <a:t>Hay</a:t>
            </a:r>
            <a:r>
              <a:rPr lang="en-US" altLang="en-US" baseline="0" dirty="0" smtClean="0">
                <a:latin typeface="Calibri" pitchFamily="34" charset="0"/>
              </a:rPr>
              <a:t> un </a:t>
            </a:r>
            <a:r>
              <a:rPr lang="en-US" altLang="en-US" baseline="0" dirty="0" err="1" smtClean="0">
                <a:latin typeface="Calibri" pitchFamily="34" charset="0"/>
              </a:rPr>
              <a:t>lugar</a:t>
            </a:r>
            <a:r>
              <a:rPr lang="en-US" altLang="en-US" baseline="0" dirty="0" smtClean="0">
                <a:latin typeface="Calibri" pitchFamily="34" charset="0"/>
              </a:rPr>
              <a:t> de </a:t>
            </a:r>
            <a:r>
              <a:rPr lang="en-US" altLang="en-US" baseline="0" dirty="0" err="1" smtClean="0">
                <a:latin typeface="Calibri" pitchFamily="34" charset="0"/>
              </a:rPr>
              <a:t>nacimiento</a:t>
            </a:r>
            <a:r>
              <a:rPr lang="en-US" altLang="en-US" baseline="0" dirty="0" smtClean="0">
                <a:latin typeface="Calibri" pitchFamily="34" charset="0"/>
              </a:rPr>
              <a:t> (RDA 9.8) que se </a:t>
            </a:r>
            <a:r>
              <a:rPr lang="en-US" altLang="en-US" baseline="0" dirty="0" err="1" smtClean="0">
                <a:latin typeface="Calibri" pitchFamily="34" charset="0"/>
              </a:rPr>
              <a:t>puede</a:t>
            </a:r>
            <a:r>
              <a:rPr lang="en-US" altLang="en-US" baseline="0" dirty="0" smtClean="0">
                <a:latin typeface="Calibri" pitchFamily="34" charset="0"/>
              </a:rPr>
              <a:t> </a:t>
            </a:r>
            <a:r>
              <a:rPr lang="en-US" altLang="en-US" baseline="0" dirty="0" err="1" smtClean="0">
                <a:latin typeface="Calibri" pitchFamily="34" charset="0"/>
              </a:rPr>
              <a:t>añadur</a:t>
            </a:r>
            <a:r>
              <a:rPr lang="en-US" altLang="en-US" baseline="0" dirty="0" smtClean="0">
                <a:latin typeface="Calibri" pitchFamily="34" charset="0"/>
              </a:rPr>
              <a:t> al campo 370.</a:t>
            </a:r>
          </a:p>
          <a:p>
            <a:r>
              <a:rPr lang="en-US" altLang="en-US" baseline="0" dirty="0" smtClean="0">
                <a:latin typeface="Calibri" pitchFamily="34" charset="0"/>
              </a:rPr>
              <a:t>Hay </a:t>
            </a:r>
            <a:r>
              <a:rPr lang="en-US" altLang="en-US" baseline="0" dirty="0" err="1" smtClean="0">
                <a:latin typeface="Calibri" pitchFamily="34" charset="0"/>
              </a:rPr>
              <a:t>una</a:t>
            </a:r>
            <a:r>
              <a:rPr lang="en-US" altLang="en-US" baseline="0" dirty="0" smtClean="0">
                <a:latin typeface="Calibri" pitchFamily="34" charset="0"/>
              </a:rPr>
              <a:t> </a:t>
            </a:r>
            <a:r>
              <a:rPr lang="en-US" altLang="en-US" baseline="0" dirty="0" err="1" smtClean="0">
                <a:latin typeface="Calibri" pitchFamily="34" charset="0"/>
              </a:rPr>
              <a:t>afiliación</a:t>
            </a:r>
            <a:r>
              <a:rPr lang="en-US" altLang="en-US" baseline="0" dirty="0" smtClean="0">
                <a:latin typeface="Calibri" pitchFamily="34" charset="0"/>
              </a:rPr>
              <a:t> (RDA 9.13) – University of New England – que se </a:t>
            </a:r>
            <a:r>
              <a:rPr lang="en-US" altLang="en-US" baseline="0" dirty="0" err="1" smtClean="0">
                <a:latin typeface="Calibri" pitchFamily="34" charset="0"/>
              </a:rPr>
              <a:t>puede</a:t>
            </a:r>
            <a:r>
              <a:rPr lang="en-US" altLang="en-US" baseline="0" dirty="0" smtClean="0">
                <a:latin typeface="Calibri" pitchFamily="34" charset="0"/>
              </a:rPr>
              <a:t> </a:t>
            </a:r>
            <a:r>
              <a:rPr lang="en-US" altLang="en-US" baseline="0" dirty="0" err="1" smtClean="0">
                <a:latin typeface="Calibri" pitchFamily="34" charset="0"/>
              </a:rPr>
              <a:t>añadir</a:t>
            </a:r>
            <a:r>
              <a:rPr lang="en-US" altLang="en-US" baseline="0" dirty="0" smtClean="0">
                <a:latin typeface="Calibri" pitchFamily="34" charset="0"/>
              </a:rPr>
              <a:t> al campo 373. Hay </a:t>
            </a:r>
            <a:r>
              <a:rPr lang="en-US" altLang="en-US" baseline="0" dirty="0" err="1" smtClean="0">
                <a:latin typeface="Calibri" pitchFamily="34" charset="0"/>
              </a:rPr>
              <a:t>también</a:t>
            </a:r>
            <a:r>
              <a:rPr lang="en-US" altLang="en-US" baseline="0" dirty="0" smtClean="0">
                <a:latin typeface="Calibri" pitchFamily="34" charset="0"/>
              </a:rPr>
              <a:t> </a:t>
            </a:r>
            <a:r>
              <a:rPr lang="en-US" altLang="en-US" baseline="0" dirty="0" err="1" smtClean="0">
                <a:latin typeface="Calibri" pitchFamily="34" charset="0"/>
              </a:rPr>
              <a:t>una</a:t>
            </a:r>
            <a:r>
              <a:rPr lang="en-US" altLang="en-US" baseline="0" dirty="0" smtClean="0">
                <a:latin typeface="Calibri" pitchFamily="34" charset="0"/>
              </a:rPr>
              <a:t> </a:t>
            </a:r>
            <a:r>
              <a:rPr lang="en-US" altLang="en-US" baseline="0" dirty="0" err="1" smtClean="0">
                <a:latin typeface="Calibri" pitchFamily="34" charset="0"/>
              </a:rPr>
              <a:t>fecha</a:t>
            </a:r>
            <a:r>
              <a:rPr lang="en-US" altLang="en-US" baseline="0" dirty="0" smtClean="0">
                <a:latin typeface="Calibri" pitchFamily="34" charset="0"/>
              </a:rPr>
              <a:t> </a:t>
            </a:r>
            <a:r>
              <a:rPr lang="en-US" altLang="en-US" baseline="0" dirty="0" err="1" smtClean="0">
                <a:latin typeface="Calibri" pitchFamily="34" charset="0"/>
              </a:rPr>
              <a:t>asociada</a:t>
            </a:r>
            <a:r>
              <a:rPr lang="en-US" altLang="en-US" baseline="0" dirty="0" smtClean="0">
                <a:latin typeface="Calibri" pitchFamily="34" charset="0"/>
              </a:rPr>
              <a:t> con </a:t>
            </a:r>
            <a:r>
              <a:rPr lang="en-US" altLang="en-US" baseline="0" dirty="0" err="1" smtClean="0">
                <a:latin typeface="Calibri" pitchFamily="34" charset="0"/>
              </a:rPr>
              <a:t>esta</a:t>
            </a:r>
            <a:r>
              <a:rPr lang="en-US" altLang="en-US" baseline="0" dirty="0" smtClean="0">
                <a:latin typeface="Calibri" pitchFamily="34" charset="0"/>
              </a:rPr>
              <a:t> </a:t>
            </a:r>
            <a:r>
              <a:rPr lang="en-US" altLang="en-US" baseline="0" dirty="0" err="1" smtClean="0">
                <a:latin typeface="Calibri" pitchFamily="34" charset="0"/>
              </a:rPr>
              <a:t>afiliación</a:t>
            </a:r>
            <a:r>
              <a:rPr lang="en-US" altLang="en-US" baseline="0" dirty="0" smtClean="0">
                <a:latin typeface="Calibri" pitchFamily="34" charset="0"/>
              </a:rPr>
              <a:t> que se </a:t>
            </a:r>
            <a:r>
              <a:rPr lang="en-US" altLang="en-US" baseline="0" dirty="0" err="1" smtClean="0">
                <a:latin typeface="Calibri" pitchFamily="34" charset="0"/>
              </a:rPr>
              <a:t>puede</a:t>
            </a:r>
            <a:r>
              <a:rPr lang="en-US" altLang="en-US" baseline="0" dirty="0" smtClean="0">
                <a:latin typeface="Calibri" pitchFamily="34" charset="0"/>
              </a:rPr>
              <a:t> </a:t>
            </a:r>
            <a:r>
              <a:rPr lang="en-US" altLang="en-US" baseline="0" dirty="0" err="1" smtClean="0">
                <a:latin typeface="Calibri" pitchFamily="34" charset="0"/>
              </a:rPr>
              <a:t>añadir</a:t>
            </a:r>
            <a:r>
              <a:rPr lang="en-US" altLang="en-US" baseline="0" dirty="0" smtClean="0">
                <a:latin typeface="Calibri" pitchFamily="34" charset="0"/>
              </a:rPr>
              <a:t> al </a:t>
            </a:r>
            <a:r>
              <a:rPr lang="en-US" altLang="en-US" baseline="0" dirty="0" err="1" smtClean="0">
                <a:latin typeface="Calibri" pitchFamily="34" charset="0"/>
              </a:rPr>
              <a:t>subcampo</a:t>
            </a:r>
            <a:r>
              <a:rPr lang="en-US" altLang="en-US" baseline="0" dirty="0" smtClean="0">
                <a:latin typeface="Calibri" pitchFamily="34" charset="0"/>
              </a:rPr>
              <a:t> $t </a:t>
            </a:r>
            <a:r>
              <a:rPr lang="en-US" altLang="en-US" baseline="0" dirty="0" err="1" smtClean="0">
                <a:latin typeface="Calibri" pitchFamily="34" charset="0"/>
              </a:rPr>
              <a:t>en</a:t>
            </a:r>
            <a:r>
              <a:rPr lang="en-US" altLang="en-US" baseline="0" dirty="0" smtClean="0">
                <a:latin typeface="Calibri" pitchFamily="34" charset="0"/>
              </a:rPr>
              <a:t> el campo 373 – Alfredo Simpson se </a:t>
            </a:r>
            <a:r>
              <a:rPr lang="en-US" altLang="en-US" baseline="0" dirty="0" err="1" smtClean="0">
                <a:latin typeface="Calibri" pitchFamily="34" charset="0"/>
              </a:rPr>
              <a:t>graduó</a:t>
            </a:r>
            <a:r>
              <a:rPr lang="en-US" altLang="en-US" baseline="0" dirty="0" smtClean="0">
                <a:latin typeface="Calibri" pitchFamily="34" charset="0"/>
              </a:rPr>
              <a:t> de la University of New England </a:t>
            </a:r>
            <a:r>
              <a:rPr lang="en-US" altLang="en-US" baseline="0" dirty="0" err="1" smtClean="0">
                <a:latin typeface="Calibri" pitchFamily="34" charset="0"/>
              </a:rPr>
              <a:t>en</a:t>
            </a:r>
            <a:r>
              <a:rPr lang="en-US" altLang="en-US" baseline="0" dirty="0" smtClean="0">
                <a:latin typeface="Calibri" pitchFamily="34" charset="0"/>
              </a:rPr>
              <a:t> 1986.</a:t>
            </a:r>
          </a:p>
          <a:p>
            <a:r>
              <a:rPr lang="en-US" altLang="en-US" dirty="0" smtClean="0">
                <a:latin typeface="Calibri" pitchFamily="34" charset="0"/>
              </a:rPr>
              <a:t>Hay </a:t>
            </a:r>
            <a:r>
              <a:rPr lang="en-US" altLang="en-US" dirty="0" err="1" smtClean="0">
                <a:latin typeface="Calibri" pitchFamily="34" charset="0"/>
              </a:rPr>
              <a:t>una</a:t>
            </a:r>
            <a:r>
              <a:rPr lang="en-US" altLang="en-US" dirty="0" smtClean="0">
                <a:latin typeface="Calibri" pitchFamily="34" charset="0"/>
              </a:rPr>
              <a:t> </a:t>
            </a:r>
            <a:r>
              <a:rPr lang="en-US" altLang="en-US" dirty="0" err="1" smtClean="0">
                <a:latin typeface="Calibri" pitchFamily="34" charset="0"/>
              </a:rPr>
              <a:t>relación</a:t>
            </a:r>
            <a:r>
              <a:rPr lang="en-US" altLang="en-US" baseline="0" dirty="0" smtClean="0">
                <a:latin typeface="Calibri" pitchFamily="34" charset="0"/>
              </a:rPr>
              <a:t> </a:t>
            </a:r>
            <a:r>
              <a:rPr lang="en-US" altLang="en-US" baseline="0" dirty="0" err="1" smtClean="0">
                <a:latin typeface="Calibri" pitchFamily="34" charset="0"/>
              </a:rPr>
              <a:t>posible</a:t>
            </a:r>
            <a:r>
              <a:rPr lang="en-US" altLang="en-US" baseline="0" dirty="0" smtClean="0">
                <a:latin typeface="Calibri" pitchFamily="34" charset="0"/>
              </a:rPr>
              <a:t> que se </a:t>
            </a:r>
            <a:r>
              <a:rPr lang="en-US" altLang="en-US" baseline="0" dirty="0" err="1" smtClean="0">
                <a:latin typeface="Calibri" pitchFamily="34" charset="0"/>
              </a:rPr>
              <a:t>puede</a:t>
            </a:r>
            <a:r>
              <a:rPr lang="en-US" altLang="en-US" baseline="0" dirty="0" smtClean="0">
                <a:latin typeface="Calibri" pitchFamily="34" charset="0"/>
              </a:rPr>
              <a:t> </a:t>
            </a:r>
            <a:r>
              <a:rPr lang="en-US" altLang="en-US" baseline="0" dirty="0" err="1" smtClean="0">
                <a:latin typeface="Calibri" pitchFamily="34" charset="0"/>
              </a:rPr>
              <a:t>identificar</a:t>
            </a:r>
            <a:r>
              <a:rPr lang="en-US" altLang="en-US" baseline="0" dirty="0" smtClean="0">
                <a:latin typeface="Calibri" pitchFamily="34" charset="0"/>
              </a:rPr>
              <a:t> </a:t>
            </a:r>
            <a:r>
              <a:rPr lang="en-US" altLang="en-US" baseline="0" dirty="0" err="1" smtClean="0">
                <a:latin typeface="Calibri" pitchFamily="34" charset="0"/>
              </a:rPr>
              <a:t>en</a:t>
            </a:r>
            <a:r>
              <a:rPr lang="en-US" altLang="en-US" baseline="0" dirty="0" smtClean="0">
                <a:latin typeface="Calibri" pitchFamily="34" charset="0"/>
              </a:rPr>
              <a:t> el </a:t>
            </a:r>
            <a:r>
              <a:rPr lang="en-US" altLang="en-US" baseline="0" dirty="0" err="1" smtClean="0">
                <a:latin typeface="Calibri" pitchFamily="34" charset="0"/>
              </a:rPr>
              <a:t>nuevo</a:t>
            </a:r>
            <a:r>
              <a:rPr lang="en-US" altLang="en-US" baseline="0" dirty="0" smtClean="0">
                <a:latin typeface="Calibri" pitchFamily="34" charset="0"/>
              </a:rPr>
              <a:t> </a:t>
            </a:r>
            <a:r>
              <a:rPr lang="en-US" altLang="en-US" baseline="0" dirty="0" err="1" smtClean="0">
                <a:latin typeface="Calibri" pitchFamily="34" charset="0"/>
              </a:rPr>
              <a:t>recurso</a:t>
            </a:r>
            <a:r>
              <a:rPr lang="en-US" altLang="en-US" baseline="0" dirty="0" smtClean="0">
                <a:latin typeface="Calibri" pitchFamily="34" charset="0"/>
              </a:rPr>
              <a:t>. Alfredo Simpson </a:t>
            </a:r>
            <a:r>
              <a:rPr lang="en-US" altLang="en-US" baseline="0" dirty="0" err="1" smtClean="0">
                <a:latin typeface="Calibri" pitchFamily="34" charset="0"/>
              </a:rPr>
              <a:t>fundó</a:t>
            </a:r>
            <a:r>
              <a:rPr lang="en-US" altLang="en-US" baseline="0" dirty="0" smtClean="0">
                <a:latin typeface="Calibri" pitchFamily="34" charset="0"/>
              </a:rPr>
              <a:t> el Independent Dramatist Cooperative </a:t>
            </a:r>
            <a:r>
              <a:rPr lang="en-US" altLang="en-US" baseline="0" dirty="0" err="1" smtClean="0">
                <a:latin typeface="Calibri" pitchFamily="34" charset="0"/>
              </a:rPr>
              <a:t>en</a:t>
            </a:r>
            <a:r>
              <a:rPr lang="en-US" altLang="en-US" baseline="0" dirty="0" smtClean="0">
                <a:latin typeface="Calibri" pitchFamily="34" charset="0"/>
              </a:rPr>
              <a:t> 2009. </a:t>
            </a:r>
            <a:r>
              <a:rPr lang="en-US" altLang="en-US" baseline="0" dirty="0" err="1" smtClean="0">
                <a:latin typeface="Calibri" pitchFamily="34" charset="0"/>
              </a:rPr>
              <a:t>Esto</a:t>
            </a:r>
            <a:r>
              <a:rPr lang="en-US" altLang="en-US" baseline="0" dirty="0" smtClean="0">
                <a:latin typeface="Calibri" pitchFamily="34" charset="0"/>
              </a:rPr>
              <a:t> </a:t>
            </a:r>
            <a:r>
              <a:rPr lang="en-US" altLang="en-US" baseline="0" dirty="0" err="1" smtClean="0">
                <a:latin typeface="Calibri" pitchFamily="34" charset="0"/>
              </a:rPr>
              <a:t>sería</a:t>
            </a:r>
            <a:r>
              <a:rPr lang="en-US" altLang="en-US" baseline="0" dirty="0" smtClean="0">
                <a:latin typeface="Calibri" pitchFamily="34" charset="0"/>
              </a:rPr>
              <a:t> </a:t>
            </a:r>
            <a:r>
              <a:rPr lang="en-US" altLang="en-US" baseline="0" dirty="0" err="1" smtClean="0">
                <a:latin typeface="Calibri" pitchFamily="34" charset="0"/>
              </a:rPr>
              <a:t>una</a:t>
            </a:r>
            <a:r>
              <a:rPr lang="en-US" altLang="en-US" baseline="0" dirty="0" smtClean="0">
                <a:latin typeface="Calibri" pitchFamily="34" charset="0"/>
              </a:rPr>
              <a:t> </a:t>
            </a:r>
            <a:r>
              <a:rPr lang="en-US" altLang="en-US" baseline="0" dirty="0" err="1" smtClean="0">
                <a:latin typeface="Calibri" pitchFamily="34" charset="0"/>
              </a:rPr>
              <a:t>relación</a:t>
            </a:r>
            <a:r>
              <a:rPr lang="en-US" altLang="en-US" baseline="0" dirty="0" smtClean="0">
                <a:latin typeface="Calibri" pitchFamily="34" charset="0"/>
              </a:rPr>
              <a:t> ideal para registrar </a:t>
            </a:r>
            <a:r>
              <a:rPr lang="en-US" altLang="en-US" baseline="0" dirty="0" err="1" smtClean="0">
                <a:latin typeface="Calibri" pitchFamily="34" charset="0"/>
              </a:rPr>
              <a:t>en</a:t>
            </a:r>
            <a:r>
              <a:rPr lang="en-US" altLang="en-US" baseline="0" dirty="0" smtClean="0">
                <a:latin typeface="Calibri" pitchFamily="34" charset="0"/>
              </a:rPr>
              <a:t> el campo 510 con el </a:t>
            </a:r>
            <a:r>
              <a:rPr lang="en-US" altLang="en-US" baseline="0" dirty="0" err="1" smtClean="0">
                <a:latin typeface="Calibri" pitchFamily="34" charset="0"/>
              </a:rPr>
              <a:t>designador</a:t>
            </a:r>
            <a:r>
              <a:rPr lang="en-US" altLang="en-US" baseline="0" dirty="0" smtClean="0">
                <a:latin typeface="Calibri" pitchFamily="34" charset="0"/>
              </a:rPr>
              <a:t> de </a:t>
            </a:r>
            <a:r>
              <a:rPr lang="en-US" altLang="en-US" baseline="0" dirty="0" err="1" smtClean="0">
                <a:latin typeface="Calibri" pitchFamily="34" charset="0"/>
              </a:rPr>
              <a:t>relación</a:t>
            </a:r>
            <a:r>
              <a:rPr lang="en-US" altLang="en-US" baseline="0" dirty="0" smtClean="0">
                <a:latin typeface="Calibri" pitchFamily="34" charset="0"/>
              </a:rPr>
              <a:t> “Founded corporate body.” Pero para registrar </a:t>
            </a:r>
            <a:r>
              <a:rPr lang="en-US" altLang="en-US" baseline="0" dirty="0" err="1" smtClean="0">
                <a:latin typeface="Calibri" pitchFamily="34" charset="0"/>
              </a:rPr>
              <a:t>esta</a:t>
            </a:r>
            <a:r>
              <a:rPr lang="en-US" altLang="en-US" baseline="0" dirty="0" smtClean="0">
                <a:latin typeface="Calibri" pitchFamily="34" charset="0"/>
              </a:rPr>
              <a:t> </a:t>
            </a:r>
            <a:r>
              <a:rPr lang="en-US" altLang="en-US" baseline="0" dirty="0" err="1" smtClean="0">
                <a:latin typeface="Calibri" pitchFamily="34" charset="0"/>
              </a:rPr>
              <a:t>relación</a:t>
            </a:r>
            <a:r>
              <a:rPr lang="en-US" altLang="en-US" baseline="0" dirty="0" smtClean="0">
                <a:latin typeface="Calibri" pitchFamily="34" charset="0"/>
              </a:rPr>
              <a:t> de </a:t>
            </a:r>
            <a:r>
              <a:rPr lang="en-US" altLang="en-US" baseline="0" dirty="0" err="1" smtClean="0">
                <a:latin typeface="Calibri" pitchFamily="34" charset="0"/>
              </a:rPr>
              <a:t>esta</a:t>
            </a:r>
            <a:r>
              <a:rPr lang="en-US" altLang="en-US" baseline="0" dirty="0" smtClean="0">
                <a:latin typeface="Calibri" pitchFamily="34" charset="0"/>
              </a:rPr>
              <a:t> </a:t>
            </a:r>
            <a:r>
              <a:rPr lang="en-US" altLang="en-US" baseline="0" dirty="0" err="1" smtClean="0">
                <a:latin typeface="Calibri" pitchFamily="34" charset="0"/>
              </a:rPr>
              <a:t>manera</a:t>
            </a:r>
            <a:r>
              <a:rPr lang="en-US" altLang="en-US" baseline="0" dirty="0" smtClean="0">
                <a:latin typeface="Calibri" pitchFamily="34" charset="0"/>
              </a:rPr>
              <a:t>, </a:t>
            </a:r>
            <a:r>
              <a:rPr lang="en-US" altLang="en-US" baseline="0" dirty="0" err="1" smtClean="0">
                <a:latin typeface="Calibri" pitchFamily="34" charset="0"/>
              </a:rPr>
              <a:t>sería</a:t>
            </a:r>
            <a:r>
              <a:rPr lang="en-US" altLang="en-US" baseline="0" dirty="0" smtClean="0">
                <a:latin typeface="Calibri" pitchFamily="34" charset="0"/>
              </a:rPr>
              <a:t> </a:t>
            </a:r>
            <a:r>
              <a:rPr lang="en-US" altLang="en-US" baseline="0" dirty="0" err="1" smtClean="0">
                <a:latin typeface="Calibri" pitchFamily="34" charset="0"/>
              </a:rPr>
              <a:t>necesario</a:t>
            </a:r>
            <a:r>
              <a:rPr lang="en-US" altLang="en-US" baseline="0" dirty="0" smtClean="0">
                <a:latin typeface="Calibri" pitchFamily="34" charset="0"/>
              </a:rPr>
              <a:t> </a:t>
            </a:r>
            <a:r>
              <a:rPr lang="en-US" altLang="en-US" baseline="0" dirty="0" err="1" smtClean="0">
                <a:latin typeface="Calibri" pitchFamily="34" charset="0"/>
              </a:rPr>
              <a:t>tener</a:t>
            </a:r>
            <a:r>
              <a:rPr lang="en-US" altLang="en-US" baseline="0" dirty="0" smtClean="0">
                <a:latin typeface="Calibri" pitchFamily="34" charset="0"/>
              </a:rPr>
              <a:t> un </a:t>
            </a:r>
            <a:r>
              <a:rPr lang="en-US" altLang="en-US" baseline="0" dirty="0" err="1" smtClean="0">
                <a:latin typeface="Calibri" pitchFamily="34" charset="0"/>
              </a:rPr>
              <a:t>punto</a:t>
            </a:r>
            <a:r>
              <a:rPr lang="en-US" altLang="en-US" baseline="0" dirty="0" smtClean="0">
                <a:latin typeface="Calibri" pitchFamily="34" charset="0"/>
              </a:rPr>
              <a:t> de </a:t>
            </a:r>
            <a:r>
              <a:rPr lang="en-US" altLang="en-US" baseline="0" dirty="0" err="1" smtClean="0">
                <a:latin typeface="Calibri" pitchFamily="34" charset="0"/>
              </a:rPr>
              <a:t>acceso</a:t>
            </a:r>
            <a:r>
              <a:rPr lang="en-US" altLang="en-US" baseline="0" dirty="0" smtClean="0">
                <a:latin typeface="Calibri" pitchFamily="34" charset="0"/>
              </a:rPr>
              <a:t> </a:t>
            </a:r>
            <a:r>
              <a:rPr lang="en-US" altLang="en-US" baseline="0" dirty="0" err="1" smtClean="0">
                <a:latin typeface="Calibri" pitchFamily="34" charset="0"/>
              </a:rPr>
              <a:t>establecido</a:t>
            </a:r>
            <a:r>
              <a:rPr lang="en-US" altLang="en-US" baseline="0" dirty="0" smtClean="0">
                <a:latin typeface="Calibri" pitchFamily="34" charset="0"/>
              </a:rPr>
              <a:t> para el Independent Dramatist Cooperative. </a:t>
            </a:r>
            <a:r>
              <a:rPr lang="en-US" altLang="en-US" baseline="0" dirty="0" err="1" smtClean="0">
                <a:latin typeface="Calibri" pitchFamily="34" charset="0"/>
              </a:rPr>
              <a:t>Es</a:t>
            </a:r>
            <a:r>
              <a:rPr lang="en-US" altLang="en-US" baseline="0" dirty="0" smtClean="0">
                <a:latin typeface="Calibri" pitchFamily="34" charset="0"/>
              </a:rPr>
              <a:t> </a:t>
            </a:r>
            <a:r>
              <a:rPr lang="en-US" altLang="en-US" baseline="0" dirty="0" err="1" smtClean="0">
                <a:latin typeface="Calibri" pitchFamily="34" charset="0"/>
              </a:rPr>
              <a:t>posible</a:t>
            </a:r>
            <a:r>
              <a:rPr lang="en-US" altLang="en-US" baseline="0" dirty="0" smtClean="0">
                <a:latin typeface="Calibri" pitchFamily="34" charset="0"/>
              </a:rPr>
              <a:t> </a:t>
            </a:r>
            <a:r>
              <a:rPr lang="en-US" altLang="en-US" baseline="0" dirty="0" err="1" smtClean="0">
                <a:latin typeface="Calibri" pitchFamily="34" charset="0"/>
              </a:rPr>
              <a:t>expresar</a:t>
            </a:r>
            <a:r>
              <a:rPr lang="en-US" altLang="en-US" baseline="0" dirty="0" smtClean="0">
                <a:latin typeface="Calibri" pitchFamily="34" charset="0"/>
              </a:rPr>
              <a:t> </a:t>
            </a:r>
            <a:r>
              <a:rPr lang="en-US" altLang="en-US" baseline="0" dirty="0" err="1" smtClean="0">
                <a:latin typeface="Calibri" pitchFamily="34" charset="0"/>
              </a:rPr>
              <a:t>esta</a:t>
            </a:r>
            <a:r>
              <a:rPr lang="en-US" altLang="en-US" baseline="0" dirty="0" smtClean="0">
                <a:latin typeface="Calibri" pitchFamily="34" charset="0"/>
              </a:rPr>
              <a:t> </a:t>
            </a:r>
            <a:r>
              <a:rPr lang="en-US" altLang="en-US" baseline="0" dirty="0" err="1" smtClean="0">
                <a:latin typeface="Calibri" pitchFamily="34" charset="0"/>
              </a:rPr>
              <a:t>relación</a:t>
            </a:r>
            <a:r>
              <a:rPr lang="en-US" altLang="en-US" baseline="0" dirty="0" smtClean="0">
                <a:latin typeface="Calibri" pitchFamily="34" charset="0"/>
              </a:rPr>
              <a:t> </a:t>
            </a:r>
            <a:r>
              <a:rPr lang="en-US" altLang="en-US" baseline="0" dirty="0" err="1" smtClean="0">
                <a:latin typeface="Calibri" pitchFamily="34" charset="0"/>
              </a:rPr>
              <a:t>como</a:t>
            </a:r>
            <a:r>
              <a:rPr lang="en-US" altLang="en-US" baseline="0" dirty="0" smtClean="0">
                <a:latin typeface="Calibri" pitchFamily="34" charset="0"/>
              </a:rPr>
              <a:t> </a:t>
            </a:r>
            <a:r>
              <a:rPr lang="en-US" altLang="en-US" baseline="0" dirty="0" err="1" smtClean="0">
                <a:latin typeface="Calibri" pitchFamily="34" charset="0"/>
              </a:rPr>
              <a:t>una</a:t>
            </a:r>
            <a:r>
              <a:rPr lang="en-US" altLang="en-US" baseline="0" dirty="0" smtClean="0">
                <a:latin typeface="Calibri" pitchFamily="34" charset="0"/>
              </a:rPr>
              <a:t> </a:t>
            </a:r>
            <a:r>
              <a:rPr lang="en-US" altLang="en-US" baseline="0" dirty="0" err="1" smtClean="0">
                <a:latin typeface="Calibri" pitchFamily="34" charset="0"/>
              </a:rPr>
              <a:t>afiliación</a:t>
            </a:r>
            <a:r>
              <a:rPr lang="en-US" altLang="en-US" baseline="0" dirty="0" smtClean="0">
                <a:latin typeface="Calibri" pitchFamily="34" charset="0"/>
              </a:rPr>
              <a:t>, </a:t>
            </a:r>
            <a:r>
              <a:rPr lang="en-US" altLang="en-US" baseline="0" dirty="0" err="1" smtClean="0">
                <a:latin typeface="Calibri" pitchFamily="34" charset="0"/>
              </a:rPr>
              <a:t>en</a:t>
            </a:r>
            <a:r>
              <a:rPr lang="en-US" altLang="en-US" baseline="0" dirty="0" smtClean="0">
                <a:latin typeface="Calibri" pitchFamily="34" charset="0"/>
              </a:rPr>
              <a:t> el campo 373. </a:t>
            </a:r>
            <a:r>
              <a:rPr lang="en-US" altLang="en-US" baseline="0" dirty="0" err="1" smtClean="0">
                <a:latin typeface="Calibri" pitchFamily="34" charset="0"/>
              </a:rPr>
              <a:t>Es</a:t>
            </a:r>
            <a:r>
              <a:rPr lang="en-US" altLang="en-US" baseline="0" dirty="0" smtClean="0">
                <a:latin typeface="Calibri" pitchFamily="34" charset="0"/>
              </a:rPr>
              <a:t> </a:t>
            </a:r>
            <a:r>
              <a:rPr lang="en-US" altLang="en-US" baseline="0" dirty="0" err="1" smtClean="0">
                <a:latin typeface="Calibri" pitchFamily="34" charset="0"/>
              </a:rPr>
              <a:t>posible</a:t>
            </a:r>
            <a:r>
              <a:rPr lang="en-US" altLang="en-US" baseline="0" dirty="0" smtClean="0">
                <a:latin typeface="Calibri" pitchFamily="34" charset="0"/>
              </a:rPr>
              <a:t> registrar </a:t>
            </a:r>
            <a:r>
              <a:rPr lang="en-US" altLang="en-US" baseline="0" dirty="0" err="1" smtClean="0">
                <a:latin typeface="Calibri" pitchFamily="34" charset="0"/>
              </a:rPr>
              <a:t>una</a:t>
            </a:r>
            <a:r>
              <a:rPr lang="en-US" altLang="en-US" baseline="0" dirty="0" smtClean="0">
                <a:latin typeface="Calibri" pitchFamily="34" charset="0"/>
              </a:rPr>
              <a:t> </a:t>
            </a:r>
            <a:r>
              <a:rPr lang="en-US" altLang="en-US" baseline="0" dirty="0" err="1" smtClean="0">
                <a:latin typeface="Calibri" pitchFamily="34" charset="0"/>
              </a:rPr>
              <a:t>afiliación</a:t>
            </a:r>
            <a:r>
              <a:rPr lang="en-US" altLang="en-US" baseline="0" dirty="0" smtClean="0">
                <a:latin typeface="Calibri" pitchFamily="34" charset="0"/>
              </a:rPr>
              <a:t> de </a:t>
            </a:r>
            <a:r>
              <a:rPr lang="en-US" altLang="en-US" baseline="0" dirty="0" err="1" smtClean="0">
                <a:latin typeface="Calibri" pitchFamily="34" charset="0"/>
              </a:rPr>
              <a:t>una</a:t>
            </a:r>
            <a:r>
              <a:rPr lang="en-US" altLang="en-US" baseline="0" dirty="0" smtClean="0">
                <a:latin typeface="Calibri" pitchFamily="34" charset="0"/>
              </a:rPr>
              <a:t> persona </a:t>
            </a:r>
            <a:r>
              <a:rPr lang="en-US" altLang="en-US" baseline="0" dirty="0" err="1" smtClean="0">
                <a:latin typeface="Calibri" pitchFamily="34" charset="0"/>
              </a:rPr>
              <a:t>aunque</a:t>
            </a:r>
            <a:r>
              <a:rPr lang="en-US" altLang="en-US" baseline="0" dirty="0" smtClean="0">
                <a:latin typeface="Calibri" pitchFamily="34" charset="0"/>
              </a:rPr>
              <a:t> no </a:t>
            </a:r>
            <a:r>
              <a:rPr lang="en-US" altLang="en-US" baseline="0" dirty="0" err="1" smtClean="0">
                <a:latin typeface="Calibri" pitchFamily="34" charset="0"/>
              </a:rPr>
              <a:t>existe</a:t>
            </a:r>
            <a:r>
              <a:rPr lang="en-US" altLang="en-US" baseline="0" dirty="0" smtClean="0">
                <a:latin typeface="Calibri" pitchFamily="34" charset="0"/>
              </a:rPr>
              <a:t> un </a:t>
            </a:r>
            <a:r>
              <a:rPr lang="en-US" altLang="en-US" baseline="0" dirty="0" err="1" smtClean="0">
                <a:latin typeface="Calibri" pitchFamily="34" charset="0"/>
              </a:rPr>
              <a:t>registro</a:t>
            </a:r>
            <a:r>
              <a:rPr lang="en-US" altLang="en-US" baseline="0" dirty="0" smtClean="0">
                <a:latin typeface="Calibri" pitchFamily="34" charset="0"/>
              </a:rPr>
              <a:t> de </a:t>
            </a:r>
            <a:r>
              <a:rPr lang="en-US" altLang="en-US" baseline="0" dirty="0" err="1" smtClean="0">
                <a:latin typeface="Calibri" pitchFamily="34" charset="0"/>
              </a:rPr>
              <a:t>autoridad</a:t>
            </a:r>
            <a:r>
              <a:rPr lang="en-US" altLang="en-US" baseline="0" dirty="0" smtClean="0">
                <a:latin typeface="Calibri" pitchFamily="34" charset="0"/>
              </a:rPr>
              <a:t> para </a:t>
            </a:r>
            <a:r>
              <a:rPr lang="en-US" altLang="en-US" baseline="0" dirty="0" err="1" smtClean="0">
                <a:latin typeface="Calibri" pitchFamily="34" charset="0"/>
              </a:rPr>
              <a:t>esta</a:t>
            </a:r>
            <a:r>
              <a:rPr lang="en-US" altLang="en-US" baseline="0" dirty="0" smtClean="0">
                <a:latin typeface="Calibri" pitchFamily="34" charset="0"/>
              </a:rPr>
              <a:t> </a:t>
            </a:r>
            <a:r>
              <a:rPr lang="en-US" altLang="en-US" baseline="0" dirty="0" err="1" smtClean="0">
                <a:latin typeface="Calibri" pitchFamily="34" charset="0"/>
              </a:rPr>
              <a:t>afiliación</a:t>
            </a:r>
            <a:r>
              <a:rPr lang="en-US" altLang="en-US" baseline="0" dirty="0" smtClean="0">
                <a:latin typeface="Calibri" pitchFamily="34" charset="0"/>
              </a:rPr>
              <a:t> – RDA 9.13.1.3 </a:t>
            </a:r>
            <a:r>
              <a:rPr lang="en-US" altLang="en-US" baseline="0" dirty="0" err="1" smtClean="0">
                <a:latin typeface="Calibri" pitchFamily="34" charset="0"/>
              </a:rPr>
              <a:t>instruye</a:t>
            </a:r>
            <a:r>
              <a:rPr lang="en-US" altLang="en-US" baseline="0" dirty="0" smtClean="0">
                <a:latin typeface="Calibri" pitchFamily="34" charset="0"/>
              </a:rPr>
              <a:t> registrar el </a:t>
            </a:r>
            <a:r>
              <a:rPr lang="en-US" altLang="en-US" baseline="0" dirty="0" err="1" smtClean="0">
                <a:latin typeface="Calibri" pitchFamily="34" charset="0"/>
              </a:rPr>
              <a:t>nombre</a:t>
            </a:r>
            <a:r>
              <a:rPr lang="en-US" altLang="en-US" baseline="0" dirty="0" smtClean="0">
                <a:latin typeface="Calibri" pitchFamily="34" charset="0"/>
              </a:rPr>
              <a:t> </a:t>
            </a:r>
            <a:r>
              <a:rPr lang="en-US" altLang="en-US" baseline="0" dirty="0" err="1" smtClean="0">
                <a:latin typeface="Calibri" pitchFamily="34" charset="0"/>
              </a:rPr>
              <a:t>preferido</a:t>
            </a:r>
            <a:r>
              <a:rPr lang="en-US" altLang="en-US" baseline="0" dirty="0" smtClean="0">
                <a:latin typeface="Calibri" pitchFamily="34" charset="0"/>
              </a:rPr>
              <a:t> de </a:t>
            </a:r>
            <a:r>
              <a:rPr lang="en-US" altLang="en-US" baseline="0" dirty="0" err="1" smtClean="0">
                <a:latin typeface="Calibri" pitchFamily="34" charset="0"/>
              </a:rPr>
              <a:t>esta</a:t>
            </a:r>
            <a:r>
              <a:rPr lang="en-US" altLang="en-US" baseline="0" dirty="0" smtClean="0">
                <a:latin typeface="Calibri" pitchFamily="34" charset="0"/>
              </a:rPr>
              <a:t> </a:t>
            </a:r>
            <a:r>
              <a:rPr lang="en-US" altLang="en-US" baseline="0" dirty="0" err="1" smtClean="0">
                <a:latin typeface="Calibri" pitchFamily="34" charset="0"/>
              </a:rPr>
              <a:t>afiliación</a:t>
            </a:r>
            <a:r>
              <a:rPr lang="en-US" altLang="en-US" baseline="0" dirty="0" smtClean="0">
                <a:latin typeface="Calibri" pitchFamily="34" charset="0"/>
              </a:rPr>
              <a:t> – y no hay </a:t>
            </a:r>
            <a:r>
              <a:rPr lang="en-US" altLang="en-US" baseline="0" dirty="0" err="1" smtClean="0">
                <a:latin typeface="Calibri" pitchFamily="34" charset="0"/>
              </a:rPr>
              <a:t>necesidad</a:t>
            </a:r>
            <a:r>
              <a:rPr lang="en-US" altLang="en-US" baseline="0" dirty="0" smtClean="0">
                <a:latin typeface="Calibri" pitchFamily="34" charset="0"/>
              </a:rPr>
              <a:t> para </a:t>
            </a:r>
            <a:r>
              <a:rPr lang="en-US" altLang="en-US" baseline="0" dirty="0" err="1" smtClean="0">
                <a:latin typeface="Calibri" pitchFamily="34" charset="0"/>
              </a:rPr>
              <a:t>crear</a:t>
            </a:r>
            <a:r>
              <a:rPr lang="en-US" altLang="en-US" baseline="0" dirty="0" smtClean="0">
                <a:latin typeface="Calibri" pitchFamily="34" charset="0"/>
              </a:rPr>
              <a:t> un </a:t>
            </a:r>
            <a:r>
              <a:rPr lang="en-US" altLang="en-US" baseline="0" dirty="0" err="1" smtClean="0">
                <a:latin typeface="Calibri" pitchFamily="34" charset="0"/>
              </a:rPr>
              <a:t>registro</a:t>
            </a:r>
            <a:r>
              <a:rPr lang="en-US" altLang="en-US" baseline="0" dirty="0" smtClean="0">
                <a:latin typeface="Calibri" pitchFamily="34" charset="0"/>
              </a:rPr>
              <a:t> de </a:t>
            </a:r>
            <a:r>
              <a:rPr lang="en-US" altLang="en-US" baseline="0" dirty="0" err="1" smtClean="0">
                <a:latin typeface="Calibri" pitchFamily="34" charset="0"/>
              </a:rPr>
              <a:t>autoridad</a:t>
            </a:r>
            <a:r>
              <a:rPr lang="en-US" altLang="en-US" baseline="0" dirty="0" smtClean="0">
                <a:latin typeface="Calibri" pitchFamily="34" charset="0"/>
              </a:rPr>
              <a:t> con un </a:t>
            </a:r>
            <a:r>
              <a:rPr lang="en-US" altLang="en-US" baseline="0" dirty="0" err="1" smtClean="0">
                <a:latin typeface="Calibri" pitchFamily="34" charset="0"/>
              </a:rPr>
              <a:t>punto</a:t>
            </a:r>
            <a:r>
              <a:rPr lang="en-US" altLang="en-US" baseline="0" dirty="0" smtClean="0">
                <a:latin typeface="Calibri" pitchFamily="34" charset="0"/>
              </a:rPr>
              <a:t> de </a:t>
            </a:r>
            <a:r>
              <a:rPr lang="en-US" altLang="en-US" baseline="0" dirty="0" err="1" smtClean="0">
                <a:latin typeface="Calibri" pitchFamily="34" charset="0"/>
              </a:rPr>
              <a:t>acceso</a:t>
            </a:r>
            <a:r>
              <a:rPr lang="en-US" altLang="en-US" baseline="0" dirty="0" smtClean="0">
                <a:latin typeface="Calibri" pitchFamily="34" charset="0"/>
              </a:rPr>
              <a:t> </a:t>
            </a:r>
            <a:r>
              <a:rPr lang="en-US" altLang="en-US" baseline="0" dirty="0" err="1" smtClean="0">
                <a:latin typeface="Calibri" pitchFamily="34" charset="0"/>
              </a:rPr>
              <a:t>autoridad</a:t>
            </a:r>
            <a:r>
              <a:rPr lang="en-US" altLang="en-US" baseline="0" dirty="0" smtClean="0">
                <a:latin typeface="Calibri" pitchFamily="34" charset="0"/>
              </a:rPr>
              <a:t> </a:t>
            </a:r>
            <a:r>
              <a:rPr lang="en-US" altLang="en-US" baseline="0" dirty="0" err="1" smtClean="0">
                <a:latin typeface="Calibri" pitchFamily="34" charset="0"/>
              </a:rPr>
              <a:t>en</a:t>
            </a:r>
            <a:r>
              <a:rPr lang="en-US" altLang="en-US" baseline="0" dirty="0" smtClean="0">
                <a:latin typeface="Calibri" pitchFamily="34" charset="0"/>
              </a:rPr>
              <a:t> </a:t>
            </a:r>
            <a:r>
              <a:rPr lang="en-US" altLang="en-US" baseline="0" dirty="0" err="1" smtClean="0">
                <a:latin typeface="Calibri" pitchFamily="34" charset="0"/>
              </a:rPr>
              <a:t>este</a:t>
            </a:r>
            <a:r>
              <a:rPr lang="en-US" altLang="en-US" baseline="0" dirty="0" smtClean="0">
                <a:latin typeface="Calibri" pitchFamily="34" charset="0"/>
              </a:rPr>
              <a:t> </a:t>
            </a:r>
            <a:r>
              <a:rPr lang="en-US" altLang="en-US" baseline="0" dirty="0" err="1" smtClean="0">
                <a:latin typeface="Calibri" pitchFamily="34" charset="0"/>
              </a:rPr>
              <a:t>caso</a:t>
            </a:r>
            <a:r>
              <a:rPr lang="en-US" altLang="en-US" baseline="0" dirty="0" smtClean="0">
                <a:latin typeface="Calibri" pitchFamily="34" charset="0"/>
              </a:rPr>
              <a:t>.</a:t>
            </a:r>
            <a:endParaRPr lang="en-US" altLang="en-US" dirty="0" smtClean="0">
              <a:latin typeface="Calibri"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smtClean="0">
              <a:latin typeface="Calibri" pitchFamily="34" charset="0"/>
            </a:endParaRPr>
          </a:p>
        </p:txBody>
      </p:sp>
    </p:spTree>
    <p:extLst>
      <p:ext uri="{BB962C8B-B14F-4D97-AF65-F5344CB8AC3E}">
        <p14:creationId xmlns:p14="http://schemas.microsoft.com/office/powerpoint/2010/main" val="23548775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CC4568D-497F-4E04-868A-F0F9D71A5671}" type="slidenum">
              <a:rPr lang="en-US" altLang="en-US" smtClean="0"/>
              <a:pPr eaLnBrk="1" hangingPunct="1"/>
              <a:t>38</a:t>
            </a:fld>
            <a:endParaRPr lang="en-US" altLang="en-US" smtClean="0"/>
          </a:p>
        </p:txBody>
      </p:sp>
      <p:sp>
        <p:nvSpPr>
          <p:cNvPr id="106499" name="Rectangle 2"/>
          <p:cNvSpPr>
            <a:spLocks noGrp="1" noRot="1" noChangeAspect="1" noChangeArrowheads="1" noTextEdit="1"/>
          </p:cNvSpPr>
          <p:nvPr>
            <p:ph type="sldImg"/>
          </p:nvPr>
        </p:nvSpPr>
        <p:spPr>
          <a:xfrm>
            <a:off x="1144588" y="687388"/>
            <a:ext cx="4572000" cy="3429000"/>
          </a:xfrm>
          <a:ln/>
        </p:spPr>
      </p:sp>
      <p:sp>
        <p:nvSpPr>
          <p:cNvPr id="106500"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MX" altLang="en-US" dirty="0" smtClean="0">
                <a:latin typeface="Calibri" pitchFamily="34" charset="0"/>
              </a:rPr>
              <a:t>1 mayo 2013</a:t>
            </a:r>
          </a:p>
          <a:p>
            <a:pPr eaLnBrk="1" hangingPunct="1"/>
            <a:r>
              <a:rPr lang="es-MX" altLang="en-US" dirty="0" smtClean="0">
                <a:latin typeface="Calibri" pitchFamily="34" charset="0"/>
              </a:rPr>
              <a:t>En este caso usted tiene un nuevo recurso en la mano y necesita agregar un punto de acceso para la empresa Network </a:t>
            </a:r>
            <a:r>
              <a:rPr lang="es-MX" altLang="en-US" dirty="0" err="1" smtClean="0">
                <a:latin typeface="Calibri" pitchFamily="34" charset="0"/>
              </a:rPr>
              <a:t>Archaeology</a:t>
            </a:r>
            <a:r>
              <a:rPr lang="es-MX" altLang="en-US" dirty="0" smtClean="0">
                <a:latin typeface="Calibri" pitchFamily="34" charset="0"/>
              </a:rPr>
              <a:t>, Ltd. Usted descubre a través de sus búsquedas que hay un RAN muy similar y usted sospecha que puede ser un duplicado. </a:t>
            </a:r>
          </a:p>
          <a:p>
            <a:pPr eaLnBrk="1" hangingPunct="1"/>
            <a:endParaRPr lang="es-MX" altLang="en-US" dirty="0" smtClean="0">
              <a:latin typeface="Calibri" pitchFamily="34" charset="0"/>
            </a:endParaRPr>
          </a:p>
          <a:p>
            <a:pPr eaLnBrk="1" hangingPunct="1"/>
            <a:r>
              <a:rPr lang="es-MX" altLang="en-US" dirty="0" smtClean="0">
                <a:latin typeface="Calibri" pitchFamily="34" charset="0"/>
              </a:rPr>
              <a:t>Observen la diapositiva – ¿están duplicados estos </a:t>
            </a:r>
            <a:r>
              <a:rPr lang="es-MX" altLang="en-US" dirty="0" err="1" smtClean="0">
                <a:latin typeface="Calibri" pitchFamily="34" charset="0"/>
              </a:rPr>
              <a:t>RANs</a:t>
            </a:r>
            <a:r>
              <a:rPr lang="es-MX" altLang="en-US" dirty="0" smtClean="0">
                <a:latin typeface="Calibri" pitchFamily="34" charset="0"/>
              </a:rPr>
              <a:t>? ¿Qué pasa en este caso? ¿</a:t>
            </a:r>
            <a:r>
              <a:rPr lang="es-ES" altLang="en-US" dirty="0" smtClean="0"/>
              <a:t>Cuál</a:t>
            </a:r>
            <a:r>
              <a:rPr lang="es-MX" altLang="en-US" dirty="0" smtClean="0">
                <a:latin typeface="Calibri" pitchFamily="34" charset="0"/>
              </a:rPr>
              <a:t> es su responsabilidad en este caso, debe usted hacer algo? </a:t>
            </a:r>
          </a:p>
          <a:p>
            <a:pPr eaLnBrk="1" hangingPunct="1"/>
            <a:endParaRPr lang="es-MX" altLang="en-US" dirty="0" smtClean="0">
              <a:latin typeface="Calibri" pitchFamily="34" charset="0"/>
            </a:endParaRPr>
          </a:p>
          <a:p>
            <a:pPr eaLnBrk="1" hangingPunct="1"/>
            <a:r>
              <a:rPr lang="es-ES" altLang="en-US" dirty="0" smtClean="0"/>
              <a:t>La responsabilidad del catalogador de NACO es 1) Determinar si son duplicados.  2) ¿Cuál es la correcta? ¿Son ambas correctas?  3) Determinar qué registro debe conservarse y qué registro debe consignarse para su eliminación.</a:t>
            </a:r>
          </a:p>
          <a:p>
            <a:pPr eaLnBrk="1" hangingPunct="1"/>
            <a:r>
              <a:rPr lang="es-ES" altLang="en-US" dirty="0" smtClean="0"/>
              <a:t>Para hacer esto es necesario analizar los registros. Si un registro debe ser eliminado determinar; si hay alguna información que es posible que se debe transferir al registro retenido.</a:t>
            </a:r>
            <a:r>
              <a:rPr lang="en-US" altLang="en-US" dirty="0" smtClean="0"/>
              <a:t>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xfrm>
            <a:off x="1258888" y="720725"/>
            <a:ext cx="4800600" cy="3600450"/>
          </a:xfrm>
          <a:ln/>
        </p:spPr>
      </p:sp>
      <p:sp>
        <p:nvSpPr>
          <p:cNvPr id="95234" name="Rectangle 3"/>
          <p:cNvSpPr>
            <a:spLocks noGrp="1" noChangeArrowheads="1"/>
          </p:cNvSpPr>
          <p:nvPr>
            <p:ph type="body" idx="1"/>
          </p:nvPr>
        </p:nvSpPr>
        <p:spPr>
          <a:noFill/>
          <a:ln/>
        </p:spPr>
        <p:txBody>
          <a:bodyPr/>
          <a:lstStyle/>
          <a:p>
            <a:pPr defTabSz="946678"/>
            <a:r>
              <a:rPr lang="en-US" altLang="en-US" dirty="0" err="1" smtClean="0">
                <a:latin typeface="Calibri" pitchFamily="34" charset="0"/>
              </a:rPr>
              <a:t>Revisión</a:t>
            </a:r>
            <a:r>
              <a:rPr lang="en-US" altLang="en-US" dirty="0" smtClean="0">
                <a:latin typeface="Calibri" pitchFamily="34" charset="0"/>
              </a:rPr>
              <a:t>:</a:t>
            </a:r>
            <a:r>
              <a:rPr lang="en-US" altLang="en-US" baseline="0" dirty="0" smtClean="0">
                <a:latin typeface="Calibri" pitchFamily="34" charset="0"/>
              </a:rPr>
              <a:t> 36 </a:t>
            </a:r>
            <a:r>
              <a:rPr lang="en-US" altLang="en-US" baseline="0" dirty="0" err="1" smtClean="0">
                <a:latin typeface="Calibri" pitchFamily="34" charset="0"/>
              </a:rPr>
              <a:t>marzo</a:t>
            </a:r>
            <a:r>
              <a:rPr lang="en-US" altLang="en-US" baseline="0" dirty="0" smtClean="0">
                <a:latin typeface="Calibri" pitchFamily="34" charset="0"/>
              </a:rPr>
              <a:t> </a:t>
            </a:r>
            <a:r>
              <a:rPr lang="en-US" altLang="en-US" baseline="0" dirty="0" smtClean="0">
                <a:latin typeface="Calibri" pitchFamily="34" charset="0"/>
              </a:rPr>
              <a:t>2016 </a:t>
            </a:r>
            <a:r>
              <a:rPr lang="en-US" altLang="en-US" baseline="0" dirty="0" err="1" smtClean="0">
                <a:latin typeface="Calibri" pitchFamily="34" charset="0"/>
              </a:rPr>
              <a:t>por</a:t>
            </a:r>
            <a:r>
              <a:rPr lang="en-US" altLang="en-US" baseline="0" dirty="0" smtClean="0">
                <a:latin typeface="Calibri" pitchFamily="34" charset="0"/>
              </a:rPr>
              <a:t> </a:t>
            </a:r>
            <a:r>
              <a:rPr lang="en-US" altLang="en-US" baseline="0" dirty="0" err="1" smtClean="0">
                <a:latin typeface="Calibri" pitchFamily="34" charset="0"/>
              </a:rPr>
              <a:t>agregar</a:t>
            </a:r>
            <a:r>
              <a:rPr lang="en-US" altLang="en-US" baseline="0" dirty="0" smtClean="0">
                <a:latin typeface="Calibri" pitchFamily="34" charset="0"/>
              </a:rPr>
              <a:t> </a:t>
            </a:r>
            <a:r>
              <a:rPr lang="en-US" altLang="en-US" baseline="0" dirty="0" smtClean="0">
                <a:latin typeface="Calibri" pitchFamily="34" charset="0"/>
              </a:rPr>
              <a:t>046 </a:t>
            </a:r>
            <a:r>
              <a:rPr lang="en-US" altLang="en-US" baseline="0" dirty="0" err="1" smtClean="0">
                <a:latin typeface="Calibri" pitchFamily="34" charset="0"/>
              </a:rPr>
              <a:t>edtf</a:t>
            </a:r>
            <a:endParaRPr lang="en-US" altLang="en-US" dirty="0" smtClean="0">
              <a:latin typeface="Calibri"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s-MX" altLang="en-US" dirty="0" smtClean="0">
                <a:latin typeface="Calibri" pitchFamily="34" charset="0"/>
              </a:rPr>
              <a:t>Revisión</a:t>
            </a:r>
            <a:r>
              <a:rPr lang="es-MX" altLang="en-US" dirty="0" smtClean="0">
                <a:latin typeface="Calibri" pitchFamily="34" charset="0"/>
              </a:rPr>
              <a:t>: 24 febrero 2014</a:t>
            </a:r>
          </a:p>
          <a:p>
            <a:pPr marL="0" marR="0" lvl="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El análisis de los RAN muestra que el nombre preferido de la entidad corporativa es Network </a:t>
            </a:r>
            <a:r>
              <a:rPr lang="es-ES" altLang="en-US" dirty="0" err="1" smtClean="0"/>
              <a:t>Archaeology</a:t>
            </a:r>
            <a:r>
              <a:rPr lang="es-ES" altLang="en-US" dirty="0" smtClean="0"/>
              <a:t>, Ltd., como en el recurso en mano que se está describiendo; y así como se notó en el sitio Web de la organización</a:t>
            </a:r>
            <a:r>
              <a:rPr lang="es-ES" altLang="en-US" dirty="0" smtClean="0"/>
              <a:t>. </a:t>
            </a:r>
            <a:r>
              <a:rPr lang="es-ES" dirty="0" smtClean="0"/>
              <a:t>Aunque RDA 11.2.2.10 dice que se deben omitir los términos que indiquen la incorporación, como Ltd., dichos términos no se omiten si se necesitan para aclarar que el nombre es el de una entidad corporativa. En este caso, la frase “</a:t>
            </a:r>
            <a:r>
              <a:rPr lang="es-ES" dirty="0" err="1" smtClean="0"/>
              <a:t>Nework</a:t>
            </a:r>
            <a:r>
              <a:rPr lang="es-ES" dirty="0" smtClean="0"/>
              <a:t> </a:t>
            </a:r>
            <a:r>
              <a:rPr lang="es-ES" dirty="0" err="1" smtClean="0"/>
              <a:t>Archaeology</a:t>
            </a:r>
            <a:r>
              <a:rPr lang="es-ES" dirty="0" smtClean="0"/>
              <a:t>" podría confundirse con un concepto: no está claro si la frase es el nombre de un cuerpo corporativo, por lo que se conserva "Ltd.".</a:t>
            </a:r>
          </a:p>
          <a:p>
            <a:pPr eaLnBrk="1" hangingPunct="1"/>
            <a:endParaRPr lang="es-ES" altLang="en-US" dirty="0" smtClean="0"/>
          </a:p>
          <a:p>
            <a:pPr eaLnBrk="1" hangingPunct="1"/>
            <a:r>
              <a:rPr lang="es-ES" altLang="en-US" dirty="0" smtClean="0"/>
              <a:t>Así </a:t>
            </a:r>
            <a:r>
              <a:rPr lang="es-ES" altLang="en-US" dirty="0" smtClean="0"/>
              <a:t>que el punto de acceso autorizado con el calificador ("</a:t>
            </a:r>
            <a:r>
              <a:rPr lang="es-ES" altLang="en-US" dirty="0" err="1" smtClean="0"/>
              <a:t>Firm</a:t>
            </a:r>
            <a:r>
              <a:rPr lang="es-ES" altLang="en-US" dirty="0" smtClean="0"/>
              <a:t>") es incorrecto y este registro debe reportarse como un duplicado.  El 670 del sitio Web de la organización debe transferirse al registro que se conserva y se agregan atributos adicionales al registro conservado (todos ellos basados </a:t>
            </a:r>
            <a:r>
              <a:rPr lang="es-MX" altLang="en-US" dirty="0" smtClean="0"/>
              <a:t>​​en la información del</a:t>
            </a:r>
            <a:r>
              <a:rPr lang="es-ES" altLang="en-US" dirty="0" smtClean="0"/>
              <a:t> sitio Web).</a:t>
            </a:r>
            <a:r>
              <a:rPr lang="en-US" altLang="en-US" dirty="0" smtClean="0"/>
              <a:t> </a:t>
            </a:r>
          </a:p>
          <a:p>
            <a:pPr eaLnBrk="1" hangingPunct="1"/>
            <a:endParaRPr lang="en-US" altLang="en-US" dirty="0" smtClean="0"/>
          </a:p>
          <a:p>
            <a:pPr eaLnBrk="1" hangingPunct="1"/>
            <a:r>
              <a:rPr lang="es-ES" altLang="en-US" dirty="0" smtClean="0"/>
              <a:t>¿Y que del 1XX el que se va a eliminar? ¿Es una variante válida de RDA?  Se debe proveer una referencia, ya que el nombre Network Arqueología se observo en un recurso publicado. La adición ("</a:t>
            </a:r>
            <a:r>
              <a:rPr lang="es-ES" altLang="en-US" dirty="0" err="1" smtClean="0"/>
              <a:t>Firm</a:t>
            </a:r>
            <a:r>
              <a:rPr lang="es-ES" altLang="en-US" dirty="0" smtClean="0"/>
              <a:t>") lo identifica como una entidad corporativa (RDA 11.13.1.2) </a:t>
            </a:r>
            <a:r>
              <a:rPr lang="es-ES" altLang="en-US" dirty="0" err="1" smtClean="0"/>
              <a:t>asi</a:t>
            </a:r>
            <a:r>
              <a:rPr lang="es-ES" altLang="en-US" dirty="0" smtClean="0"/>
              <a:t> que </a:t>
            </a:r>
            <a:r>
              <a:rPr lang="es-ES" altLang="en-US" dirty="0" err="1" smtClean="0"/>
              <a:t>tambien</a:t>
            </a:r>
            <a:r>
              <a:rPr lang="es-ES" altLang="en-US" dirty="0" smtClean="0"/>
              <a:t> se debe conservar. </a:t>
            </a:r>
          </a:p>
          <a:p>
            <a:pPr eaLnBrk="1" hangingPunct="1"/>
            <a:endParaRPr lang="es-ES" altLang="en-US" dirty="0" smtClean="0"/>
          </a:p>
          <a:p>
            <a:pPr eaLnBrk="1" hangingPunct="1"/>
            <a:r>
              <a:rPr lang="es-ES" altLang="en-US" dirty="0" smtClean="0"/>
              <a:t>Así que el punto de acceso autorizado anterior (el que se elimina) es una variante RDA válida. La codificación MARC usando el </a:t>
            </a:r>
            <a:r>
              <a:rPr lang="es-ES" altLang="en-US" dirty="0" err="1" smtClean="0"/>
              <a:t>subcampo</a:t>
            </a:r>
            <a:r>
              <a:rPr lang="es-ES" altLang="en-US" dirty="0" smtClean="0"/>
              <a:t> $w </a:t>
            </a:r>
            <a:r>
              <a:rPr lang="es-ES" altLang="en-US" dirty="0" err="1" smtClean="0"/>
              <a:t>nne</a:t>
            </a:r>
            <a:r>
              <a:rPr lang="es-ES" altLang="en-US" dirty="0" smtClean="0"/>
              <a:t> para la variante es apropiada en este caso para notar que anteriormente era un punto de acceso válido</a:t>
            </a:r>
            <a:r>
              <a:rPr lang="es-ES" altLang="en-US" dirty="0" smtClean="0"/>
              <a:t>.</a:t>
            </a:r>
          </a:p>
          <a:p>
            <a:pPr eaLnBrk="1" hangingPunct="1"/>
            <a:r>
              <a:rPr lang="es-ES" altLang="en-US" dirty="0" smtClean="0"/>
              <a:t/>
            </a:r>
            <a:br>
              <a:rPr lang="es-ES" altLang="en-US" dirty="0" smtClean="0"/>
            </a:br>
            <a:r>
              <a:rPr lang="es-ES" altLang="en-US" dirty="0" smtClean="0"/>
              <a:t>¿Debe enviar una notificación a su contacto de NACO y/o informar sobre BFM? </a:t>
            </a:r>
          </a:p>
          <a:p>
            <a:pPr eaLnBrk="1" hangingPunct="1"/>
            <a:r>
              <a:rPr lang="es-ES" altLang="en-US" dirty="0" smtClean="0"/>
              <a:t>(Respuesta: Sí, ya que se necesita borrar un RAN y esta acción sólo se puede realizar en LC)</a:t>
            </a:r>
            <a:r>
              <a:rPr lang="en-US" altLang="en-US" dirty="0" smtClean="0"/>
              <a:t> </a:t>
            </a:r>
          </a:p>
          <a:p>
            <a:endParaRPr lang="en-US" altLang="en-US" dirty="0" smtClean="0"/>
          </a:p>
        </p:txBody>
      </p:sp>
    </p:spTree>
    <p:extLst>
      <p:ext uri="{BB962C8B-B14F-4D97-AF65-F5344CB8AC3E}">
        <p14:creationId xmlns:p14="http://schemas.microsoft.com/office/powerpoint/2010/main" val="36315289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FDA538F-18AA-4FC2-A3C5-EC7FBA4E9579}" type="slidenum">
              <a:rPr lang="en-US" altLang="en-US" smtClean="0"/>
              <a:pPr eaLnBrk="1" hangingPunct="1"/>
              <a:t>40</a:t>
            </a:fld>
            <a:endParaRPr lang="en-US" altLang="en-US" smtClean="0"/>
          </a:p>
        </p:txBody>
      </p:sp>
      <p:sp>
        <p:nvSpPr>
          <p:cNvPr id="108547" name="Rectangle 2"/>
          <p:cNvSpPr>
            <a:spLocks noGrp="1" noRot="1" noChangeAspect="1" noChangeArrowheads="1" noTextEdit="1"/>
          </p:cNvSpPr>
          <p:nvPr>
            <p:ph type="sldImg"/>
          </p:nvPr>
        </p:nvSpPr>
        <p:spPr>
          <a:xfrm>
            <a:off x="1144588" y="687388"/>
            <a:ext cx="4572000" cy="3429000"/>
          </a:xfrm>
          <a:ln/>
        </p:spPr>
      </p:sp>
      <p:sp>
        <p:nvSpPr>
          <p:cNvPr id="108548"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MX" altLang="en-US" dirty="0" smtClean="0">
                <a:latin typeface="Calibri" pitchFamily="34" charset="0"/>
              </a:rPr>
              <a:t>1 mayo 2013</a:t>
            </a:r>
          </a:p>
          <a:p>
            <a:pPr eaLnBrk="1" hangingPunct="1"/>
            <a:r>
              <a:rPr lang="es-MX" altLang="en-US" dirty="0" smtClean="0">
                <a:latin typeface="Calibri" pitchFamily="34" charset="0"/>
              </a:rPr>
              <a:t>Dentro de su flujo de trabajo para catalogar un nuevo recurso usted hace una búsqueda bajo Sutton, Jonathan y encuentra un RAN de RCA2 para la persona.</a:t>
            </a:r>
          </a:p>
          <a:p>
            <a:pPr eaLnBrk="1" hangingPunct="1"/>
            <a:r>
              <a:rPr lang="es-MX" altLang="en-US" dirty="0" smtClean="0"/>
              <a:t>¿Cuál es su responsabilidad en esta situación? ¿Tiene que hacer algo?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C650C6B-D4EC-4DFA-8F0F-576C634C7948}" type="slidenum">
              <a:rPr lang="en-US" altLang="en-US" smtClean="0"/>
              <a:pPr eaLnBrk="1" hangingPunct="1"/>
              <a:t>41</a:t>
            </a:fld>
            <a:endParaRPr lang="en-US" altLang="en-US" smtClean="0"/>
          </a:p>
        </p:txBody>
      </p:sp>
      <p:sp>
        <p:nvSpPr>
          <p:cNvPr id="109571" name="Rectangle 2"/>
          <p:cNvSpPr>
            <a:spLocks noGrp="1" noRot="1" noChangeAspect="1" noChangeArrowheads="1" noTextEdit="1"/>
          </p:cNvSpPr>
          <p:nvPr>
            <p:ph type="sldImg"/>
          </p:nvPr>
        </p:nvSpPr>
        <p:spPr>
          <a:xfrm>
            <a:off x="1144588" y="687388"/>
            <a:ext cx="4572000" cy="3429000"/>
          </a:xfrm>
          <a:ln/>
        </p:spPr>
      </p:sp>
      <p:sp>
        <p:nvSpPr>
          <p:cNvPr id="109572"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Revisión:</a:t>
            </a:r>
            <a:r>
              <a:rPr lang="es-ES" altLang="en-US" baseline="0" dirty="0" smtClean="0"/>
              <a:t> 24 febrero 2014</a:t>
            </a:r>
            <a:endParaRPr lang="es-ES" altLang="en-US" dirty="0" smtClean="0"/>
          </a:p>
          <a:p>
            <a:pPr eaLnBrk="1" hangingPunct="1"/>
            <a:r>
              <a:rPr lang="es-ES" altLang="en-US" dirty="0" smtClean="0"/>
              <a:t>Este registro de RCA2 tuvo que ser evaluado y recodificado por que contenía la nota 667. "MBA" no es un elemento (atributo) en RDA que pueda agregarse a un punto de acceso autorizado de una persona; en este caso se necesita encontrar otra manera de resolver el conflicto de NACO con otra persona con el nombre Jonathan Sutton. </a:t>
            </a:r>
          </a:p>
          <a:p>
            <a:pPr eaLnBrk="1" hangingPunct="1"/>
            <a:r>
              <a:rPr lang="es-ES" altLang="en-US" dirty="0" smtClean="0"/>
              <a:t>Afortunadamente se identificó una forma más completa del nombre en el recurso en mano, Jonathan M., y RDA 9.19.1.4 aprueba el uso del nombre mas completo en el punto de acceso autorizado.  Si un catalogador no tiene la suerte de identificar una forma más completa del nombre, que otro elemento pudiera usarse? </a:t>
            </a:r>
          </a:p>
          <a:p>
            <a:pPr eaLnBrk="1" hangingPunct="1"/>
            <a:r>
              <a:rPr lang="es-ES" altLang="en-US" dirty="0" smtClean="0"/>
              <a:t>La profesión / ocupación $ c (Contador) o $ c (Asesor de impuestos) se podría haber agregado al punto de acceso autorizado según la RDA 9.19.1.6.</a:t>
            </a:r>
            <a:r>
              <a:rPr lang="en-US" altLang="en-US" dirty="0" smtClean="0"/>
              <a:t> </a:t>
            </a:r>
          </a:p>
          <a:p>
            <a:pPr eaLnBrk="1" hangingPunct="1"/>
            <a:r>
              <a:rPr lang="es-MX" altLang="en-US" u="sng" dirty="0" smtClean="0"/>
              <a:t>No se les olvide la política de LC/PCC - LC-PCC PS 9.19.1.1</a:t>
            </a:r>
            <a:r>
              <a:rPr lang="es-MX" altLang="en-US" dirty="0" smtClean="0"/>
              <a:t>:</a:t>
            </a:r>
          </a:p>
          <a:p>
            <a:pPr eaLnBrk="1" hangingPunct="1"/>
            <a:r>
              <a:rPr lang="es-ES" altLang="en-US" dirty="0" smtClean="0"/>
              <a:t>Práctica LC/ PCC: Incluya la fecha de nacimiento y la fecha de fallecimiento (si están disponibles) en el punto de acceso autorizado de una persona cuando se crea un nuevo registro de autoridad de nombres. Si se necesita un calificador para diferenciar el punto de acceso autorizado de una persona con el punto de acceso autorizado de otra persona, aplique el criterio del catalogador al elegir un elemento para añadir al punto de acceso entre los siguientes (sin orden de prioridad) en el punto de acceso autorizado que se establece: periodo de la actividad de la persona, la forma más completa del nombre y / o profesión u ocupación.</a:t>
            </a:r>
            <a:br>
              <a:rPr lang="es-ES" altLang="en-US" dirty="0" smtClean="0"/>
            </a:br>
            <a:r>
              <a:rPr lang="es-ES" altLang="en-US" dirty="0" smtClean="0"/>
              <a:t>El catalogador podría haber optado por resolver el conflicto con la adición de una ocupación o profesión en lugar de agregar la forma más completa del nombre. Aunque RDA especifica un orden de prioridad de las adiciones (la forma más completa tendría que ser añadido para resolver el conflicto antes de que se podría considerar la profesión / ocupación), el LC-PCC PS les permite decidir.</a:t>
            </a:r>
            <a:r>
              <a:rPr lang="en-US" altLang="en-US" dirty="0" smtClean="0"/>
              <a:t>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452B0BF-5745-44F4-935B-E63CA183B944}" type="slidenum">
              <a:rPr lang="en-US" altLang="en-US" smtClean="0"/>
              <a:pPr eaLnBrk="1" hangingPunct="1"/>
              <a:t>42</a:t>
            </a:fld>
            <a:endParaRPr lang="en-US" altLang="en-US" smtClean="0"/>
          </a:p>
        </p:txBody>
      </p:sp>
      <p:sp>
        <p:nvSpPr>
          <p:cNvPr id="110595" name="Rectangle 2"/>
          <p:cNvSpPr>
            <a:spLocks noGrp="1" noRot="1" noChangeAspect="1" noChangeArrowheads="1" noTextEdit="1"/>
          </p:cNvSpPr>
          <p:nvPr>
            <p:ph type="sldImg"/>
          </p:nvPr>
        </p:nvSpPr>
        <p:spPr>
          <a:xfrm>
            <a:off x="1144588" y="687388"/>
            <a:ext cx="4572000" cy="3429000"/>
          </a:xfrm>
          <a:ln/>
        </p:spPr>
      </p:sp>
      <p:sp>
        <p:nvSpPr>
          <p:cNvPr id="110596"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eaLnBrk="1" hangingPunct="1"/>
            <a:r>
              <a:rPr lang="es-ES" altLang="en-US" dirty="0" smtClean="0"/>
              <a:t>Usted necesita un punto de acceso para Bryce </a:t>
            </a:r>
            <a:r>
              <a:rPr lang="es-ES" altLang="en-US" dirty="0" err="1" smtClean="0"/>
              <a:t>Courtenay</a:t>
            </a:r>
            <a:r>
              <a:rPr lang="es-ES" altLang="en-US" dirty="0" smtClean="0"/>
              <a:t>, y encuentra un RAN para la persona. Sin embargo, en el recurso que tiene en  mano, hay información sobre la fallecimiento del autor.</a:t>
            </a:r>
          </a:p>
          <a:p>
            <a:pPr eaLnBrk="1" hangingPunct="1"/>
            <a:r>
              <a:rPr lang="es-ES" altLang="en-US" dirty="0" smtClean="0"/>
              <a:t>¿Es necesario hacer algo con el registro existente?</a:t>
            </a:r>
            <a:r>
              <a:rPr lang="en-US" altLang="en-US" dirty="0" smtClean="0"/>
              <a:t> </a:t>
            </a:r>
            <a:r>
              <a:rPr lang="en-US" altLang="en-US" dirty="0" smtClean="0">
                <a:latin typeface="Calibri" pitchFamily="34" charset="0"/>
              </a:rPr>
              <a:t>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xfrm>
            <a:off x="1258888" y="720725"/>
            <a:ext cx="4800600" cy="3600450"/>
          </a:xfrm>
          <a:ln/>
        </p:spPr>
      </p:sp>
      <p:sp>
        <p:nvSpPr>
          <p:cNvPr id="103426" name="Rectangle 3"/>
          <p:cNvSpPr>
            <a:spLocks noGrp="1" noChangeArrowheads="1"/>
          </p:cNvSpPr>
          <p:nvPr>
            <p:ph type="body" idx="1"/>
          </p:nvPr>
        </p:nvSpPr>
        <p:spPr>
          <a:noFill/>
          <a:ln/>
        </p:spPr>
        <p:txBody>
          <a:bodyPr/>
          <a:lstStyle/>
          <a:p>
            <a:pPr defTabSz="946678"/>
            <a:r>
              <a:rPr lang="en-US" altLang="en-US" dirty="0" err="1" smtClean="0">
                <a:latin typeface="Calibri" pitchFamily="34" charset="0"/>
              </a:rPr>
              <a:t>Revisión</a:t>
            </a:r>
            <a:r>
              <a:rPr lang="en-US" altLang="en-US" dirty="0" smtClean="0">
                <a:latin typeface="Calibri" pitchFamily="34" charset="0"/>
              </a:rPr>
              <a:t>:</a:t>
            </a:r>
            <a:r>
              <a:rPr lang="en-US" altLang="en-US" baseline="0" dirty="0" smtClean="0">
                <a:latin typeface="Calibri" pitchFamily="34" charset="0"/>
              </a:rPr>
              <a:t> 25 </a:t>
            </a:r>
            <a:r>
              <a:rPr lang="en-US" altLang="en-US" baseline="0" dirty="0" err="1" smtClean="0">
                <a:latin typeface="Calibri" pitchFamily="34" charset="0"/>
              </a:rPr>
              <a:t>marzo</a:t>
            </a:r>
            <a:r>
              <a:rPr lang="en-US" altLang="en-US" baseline="0" dirty="0" smtClean="0">
                <a:latin typeface="Calibri" pitchFamily="34" charset="0"/>
              </a:rPr>
              <a:t> 2016 </a:t>
            </a:r>
            <a:r>
              <a:rPr lang="en-US" altLang="en-US" baseline="0" dirty="0" err="1" smtClean="0">
                <a:latin typeface="Calibri" pitchFamily="34" charset="0"/>
              </a:rPr>
              <a:t>por</a:t>
            </a:r>
            <a:r>
              <a:rPr lang="en-US" altLang="en-US" baseline="0" dirty="0" smtClean="0">
                <a:latin typeface="Calibri" pitchFamily="34" charset="0"/>
              </a:rPr>
              <a:t> </a:t>
            </a:r>
            <a:r>
              <a:rPr lang="en-US" altLang="en-US" baseline="0" dirty="0" err="1" smtClean="0">
                <a:latin typeface="Calibri" pitchFamily="34" charset="0"/>
              </a:rPr>
              <a:t>agregar</a:t>
            </a:r>
            <a:r>
              <a:rPr lang="en-US" altLang="en-US" baseline="0" dirty="0" smtClean="0">
                <a:latin typeface="Calibri" pitchFamily="34" charset="0"/>
              </a:rPr>
              <a:t> </a:t>
            </a:r>
            <a:r>
              <a:rPr lang="en-US" altLang="en-US" baseline="0" dirty="0" smtClean="0">
                <a:latin typeface="Calibri" pitchFamily="34" charset="0"/>
              </a:rPr>
              <a:t>046 </a:t>
            </a:r>
            <a:r>
              <a:rPr lang="en-US" altLang="en-US" baseline="0" dirty="0" err="1" smtClean="0">
                <a:latin typeface="Calibri" pitchFamily="34" charset="0"/>
              </a:rPr>
              <a:t>edtf</a:t>
            </a:r>
            <a:endParaRPr lang="en-US" altLang="en-US" dirty="0" smtClean="0">
              <a:latin typeface="Calibri" pitchFamily="34" charset="0"/>
            </a:endParaRPr>
          </a:p>
          <a:p>
            <a:pPr eaLnBrk="1" hangingPunct="1"/>
            <a:endParaRPr lang="es-ES" altLang="en-US" dirty="0" smtClean="0"/>
          </a:p>
          <a:p>
            <a:pPr eaLnBrk="1" hangingPunct="1"/>
            <a:r>
              <a:rPr lang="es-ES" altLang="en-US" dirty="0" smtClean="0"/>
              <a:t>Optativamente </a:t>
            </a:r>
            <a:r>
              <a:rPr lang="es-ES" altLang="en-US" dirty="0" smtClean="0"/>
              <a:t>se puede añadir el año de fallecimiento a esta fecha abierta de nacimiento, en el </a:t>
            </a:r>
            <a:r>
              <a:rPr lang="es-ES" altLang="en-US" dirty="0" err="1" smtClean="0"/>
              <a:t>subcampo</a:t>
            </a:r>
            <a:r>
              <a:rPr lang="es-ES" altLang="en-US" dirty="0" smtClean="0"/>
              <a:t> $d del punto de acceso autorizado. </a:t>
            </a:r>
          </a:p>
          <a:p>
            <a:pPr eaLnBrk="1" hangingPunct="1"/>
            <a:r>
              <a:rPr lang="es-ES" altLang="en-US" dirty="0" smtClean="0"/>
              <a:t>Esto no es obligatorio, pero es una excepción a la pauta que nos dice que si un punto de acceso autorizado en un RAN no está en conflicto y no contiene un error atroz – no es necesario hacer ninguna modificación.</a:t>
            </a:r>
            <a:br>
              <a:rPr lang="es-ES" altLang="en-US" dirty="0" smtClean="0"/>
            </a:br>
            <a:endParaRPr lang="es-ES" altLang="en-US" dirty="0" smtClean="0"/>
          </a:p>
          <a:p>
            <a:pPr eaLnBrk="1" hangingPunct="1"/>
            <a:r>
              <a:rPr lang="es-ES" altLang="en-US" dirty="0" smtClean="0"/>
              <a:t>¿Se debe notificar a COOP acerca de BFM? (Respuesta: no es necesario ya que el cambio es una relación uno-a-uno (nombres exactos))</a:t>
            </a:r>
            <a:r>
              <a:rPr lang="en-US" altLang="en-US" dirty="0" smtClean="0"/>
              <a:t> </a:t>
            </a:r>
          </a:p>
          <a:p>
            <a:endParaRPr lang="en-US" altLang="en-US" dirty="0" smtClean="0">
              <a:latin typeface="Calibri" pitchFamily="34" charset="0"/>
            </a:endParaRPr>
          </a:p>
          <a:p>
            <a:endParaRPr lang="en-US" altLang="en-US" dirty="0" smtClean="0">
              <a:latin typeface="Calibri" pitchFamily="34" charset="0"/>
            </a:endParaRPr>
          </a:p>
          <a:p>
            <a:endParaRPr lang="en-US" altLang="en-US" dirty="0" smtClean="0">
              <a:latin typeface="Calibri" pitchFamily="34" charset="0"/>
            </a:endParaRPr>
          </a:p>
        </p:txBody>
      </p:sp>
    </p:spTree>
    <p:extLst>
      <p:ext uri="{BB962C8B-B14F-4D97-AF65-F5344CB8AC3E}">
        <p14:creationId xmlns:p14="http://schemas.microsoft.com/office/powerpoint/2010/main" val="28183938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CDBB4BD-D562-4C8A-BCC2-B4E647F1B573}" type="slidenum">
              <a:rPr lang="en-US" altLang="en-US" smtClean="0"/>
              <a:pPr eaLnBrk="1" hangingPunct="1"/>
              <a:t>44</a:t>
            </a:fld>
            <a:endParaRPr lang="en-US" altLang="en-US" smtClean="0"/>
          </a:p>
        </p:txBody>
      </p:sp>
      <p:sp>
        <p:nvSpPr>
          <p:cNvPr id="112643" name="Rectangle 2"/>
          <p:cNvSpPr>
            <a:spLocks noGrp="1" noRot="1" noChangeAspect="1" noChangeArrowheads="1" noTextEdit="1"/>
          </p:cNvSpPr>
          <p:nvPr>
            <p:ph type="sldImg"/>
          </p:nvPr>
        </p:nvSpPr>
        <p:spPr>
          <a:xfrm>
            <a:off x="1144588" y="687388"/>
            <a:ext cx="4572000" cy="3429000"/>
          </a:xfrm>
          <a:ln/>
        </p:spPr>
      </p:sp>
      <p:sp>
        <p:nvSpPr>
          <p:cNvPr id="112644"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eaLnBrk="1" hangingPunct="1"/>
            <a:r>
              <a:rPr lang="es-ES" altLang="en-US" dirty="0" smtClean="0"/>
              <a:t>Aquí hay una situación en la que el nombre en el nuevo recurso en mano y el nombre en el RAN que usted ha encontrado coinciden, pero si usted observa con cuidado, el registro de autoridad se codifica RCA2 (008/10=c).  </a:t>
            </a:r>
          </a:p>
          <a:p>
            <a:pPr eaLnBrk="1" hangingPunct="1"/>
            <a:r>
              <a:rPr lang="es-ES" altLang="en-US" dirty="0" smtClean="0"/>
              <a:t>El RAN no contiene una nota 667 que indique lo contrario así que el 1XX es "aceptable en RDA".  Un catalogador menos observador podría aceptar este nombre de RCA2 y utilizarlo en un registro bibliográfico. Pero ¿es realmente aceptable en RDA? ¿Es necesario hacer algo con este RAN?</a:t>
            </a:r>
            <a:r>
              <a:rPr lang="en-US" altLang="en-US" dirty="0" smtClean="0"/>
              <a:t>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258888" y="720725"/>
            <a:ext cx="4800600" cy="3600450"/>
          </a:xfrm>
          <a:ln/>
        </p:spPr>
      </p:sp>
      <p:sp>
        <p:nvSpPr>
          <p:cNvPr id="107522" name="Rectangle 3"/>
          <p:cNvSpPr>
            <a:spLocks noGrp="1" noChangeArrowheads="1"/>
          </p:cNvSpPr>
          <p:nvPr>
            <p:ph type="body" idx="1"/>
          </p:nvPr>
        </p:nvSpPr>
        <p:spPr>
          <a:noFill/>
          <a:ln/>
        </p:spPr>
        <p:txBody>
          <a:bodyPr/>
          <a:lstStyle/>
          <a:p>
            <a:pPr defTabSz="946678"/>
            <a:r>
              <a:rPr lang="en-US" altLang="en-US" dirty="0" err="1" smtClean="0">
                <a:latin typeface="Calibri" pitchFamily="34" charset="0"/>
              </a:rPr>
              <a:t>Revisión</a:t>
            </a:r>
            <a:r>
              <a:rPr lang="en-US" altLang="en-US" dirty="0" smtClean="0">
                <a:latin typeface="Calibri" pitchFamily="34" charset="0"/>
              </a:rPr>
              <a:t>:</a:t>
            </a:r>
            <a:r>
              <a:rPr lang="en-US" altLang="en-US" baseline="0" dirty="0" smtClean="0">
                <a:latin typeface="Calibri" pitchFamily="34" charset="0"/>
              </a:rPr>
              <a:t> 25 </a:t>
            </a:r>
            <a:r>
              <a:rPr lang="en-US" altLang="en-US" baseline="0" dirty="0" err="1" smtClean="0">
                <a:latin typeface="Calibri" pitchFamily="34" charset="0"/>
              </a:rPr>
              <a:t>marzo</a:t>
            </a:r>
            <a:r>
              <a:rPr lang="en-US" altLang="en-US" baseline="0" dirty="0" smtClean="0">
                <a:latin typeface="Calibri" pitchFamily="34" charset="0"/>
              </a:rPr>
              <a:t> </a:t>
            </a:r>
            <a:r>
              <a:rPr lang="en-US" altLang="en-US" baseline="0" dirty="0" smtClean="0">
                <a:latin typeface="Calibri" pitchFamily="34" charset="0"/>
              </a:rPr>
              <a:t>2016 </a:t>
            </a:r>
            <a:r>
              <a:rPr lang="en-US" altLang="en-US" baseline="0" dirty="0" err="1" smtClean="0">
                <a:latin typeface="Calibri" pitchFamily="34" charset="0"/>
              </a:rPr>
              <a:t>por</a:t>
            </a:r>
            <a:r>
              <a:rPr lang="en-US" altLang="en-US" baseline="0" dirty="0" smtClean="0">
                <a:latin typeface="Calibri" pitchFamily="34" charset="0"/>
              </a:rPr>
              <a:t> </a:t>
            </a:r>
            <a:r>
              <a:rPr lang="en-US" altLang="en-US" baseline="0" dirty="0" err="1" smtClean="0">
                <a:latin typeface="Calibri" pitchFamily="34" charset="0"/>
              </a:rPr>
              <a:t>agregar</a:t>
            </a:r>
            <a:r>
              <a:rPr lang="en-US" altLang="en-US" baseline="0" dirty="0" smtClean="0">
                <a:latin typeface="Calibri" pitchFamily="34" charset="0"/>
              </a:rPr>
              <a:t> </a:t>
            </a:r>
            <a:r>
              <a:rPr lang="en-US" altLang="en-US" baseline="0" dirty="0" smtClean="0">
                <a:latin typeface="Calibri" pitchFamily="34" charset="0"/>
              </a:rPr>
              <a:t>046 </a:t>
            </a:r>
            <a:r>
              <a:rPr lang="en-US" altLang="en-US" baseline="0" dirty="0" err="1" smtClean="0">
                <a:latin typeface="Calibri" pitchFamily="34" charset="0"/>
              </a:rPr>
              <a:t>edtf</a:t>
            </a:r>
            <a:endParaRPr lang="en-US" altLang="en-US" dirty="0" smtClean="0">
              <a:latin typeface="Calibri" pitchFamily="34" charset="0"/>
            </a:endParaRPr>
          </a:p>
          <a:p>
            <a:pPr eaLnBrk="1" hangingPunct="1"/>
            <a:r>
              <a:rPr lang="es-ES" altLang="en-US" dirty="0" smtClean="0"/>
              <a:t>El </a:t>
            </a:r>
            <a:r>
              <a:rPr lang="es-ES" altLang="en-US" dirty="0" smtClean="0"/>
              <a:t>1XX en este registro de RCA2 no es aceptable en RDA! El término de relación de familia "III" (tercero) se considera parte del nombre preferido bajo RDA (RDA 9.2.2.9.5).</a:t>
            </a:r>
            <a:br>
              <a:rPr lang="es-ES" altLang="en-US" dirty="0" smtClean="0"/>
            </a:br>
            <a:r>
              <a:rPr lang="es-ES" altLang="en-US" dirty="0" smtClean="0"/>
              <a:t>No se ha decidido (marzo de 2013) si los </a:t>
            </a:r>
            <a:r>
              <a:rPr lang="es-ES" altLang="en-US" dirty="0" err="1" smtClean="0"/>
              <a:t>RANs</a:t>
            </a:r>
            <a:r>
              <a:rPr lang="es-ES" altLang="en-US" dirty="0" smtClean="0"/>
              <a:t> que contienen nombres "aceptables en RDA" en el archivo de autoridades de NACO permanecerán codificados con RCA2, o si se van a codificar RDA a través de programación (Fase 3).</a:t>
            </a:r>
            <a:r>
              <a:rPr lang="en-US" altLang="en-US" dirty="0" smtClean="0"/>
              <a:t> </a:t>
            </a:r>
          </a:p>
          <a:p>
            <a:pPr eaLnBrk="1" hangingPunct="1"/>
            <a:endParaRPr lang="en-US" altLang="en-US" dirty="0" smtClean="0">
              <a:latin typeface="Calibri" pitchFamily="34" charset="0"/>
            </a:endParaRPr>
          </a:p>
          <a:p>
            <a:pPr eaLnBrk="1" hangingPunct="1"/>
            <a:r>
              <a:rPr lang="es-ES" altLang="en-US" dirty="0" smtClean="0"/>
              <a:t>Lo que hay que recordar es esto: no asuma que un registro de RCA2 que no incluye una nota 667:</a:t>
            </a:r>
            <a:br>
              <a:rPr lang="es-ES" altLang="en-US" dirty="0" smtClean="0"/>
            </a:br>
            <a:r>
              <a:rPr lang="es-ES" altLang="en-US" dirty="0" smtClean="0"/>
              <a:t>ESTE CAMPO 1XX NO PUEDE UTILIZARSE EN RDA hasta que sea revisado y / o </a:t>
            </a:r>
            <a:r>
              <a:rPr lang="es-ES" altLang="en-US" dirty="0" err="1" smtClean="0"/>
              <a:t>actualizadopara</a:t>
            </a:r>
            <a:r>
              <a:rPr lang="es-ES" altLang="en-US" dirty="0" smtClean="0"/>
              <a:t> ser realmente aceptable en RDA. Es necesario evaluar los usos identificados en los campos 670 y tomar una determinación. En este caso, el punto de acceso autorizado RDA es diferente de la formulación bajo RCA2.</a:t>
            </a:r>
            <a:br>
              <a:rPr lang="es-ES" altLang="en-US" dirty="0" smtClean="0"/>
            </a:br>
            <a:r>
              <a:rPr lang="es-ES" altLang="en-US" dirty="0" smtClean="0"/>
              <a:t>¿Se debe notificar a COOP sobre BFM? (Respuesta: no es necesario ya, que el cambio es una relación una a una)</a:t>
            </a:r>
            <a:r>
              <a:rPr lang="en-US" altLang="en-US" dirty="0" smtClean="0"/>
              <a:t> </a:t>
            </a:r>
          </a:p>
          <a:p>
            <a:endParaRPr lang="en-US" altLang="en-US" dirty="0" smtClean="0">
              <a:latin typeface="Calibri" pitchFamily="34" charset="0"/>
            </a:endParaRPr>
          </a:p>
          <a:p>
            <a:endParaRPr lang="en-US" altLang="en-US" dirty="0" smtClean="0">
              <a:latin typeface="Calibri" pitchFamily="34" charset="0"/>
            </a:endParaRPr>
          </a:p>
        </p:txBody>
      </p:sp>
    </p:spTree>
    <p:extLst>
      <p:ext uri="{BB962C8B-B14F-4D97-AF65-F5344CB8AC3E}">
        <p14:creationId xmlns:p14="http://schemas.microsoft.com/office/powerpoint/2010/main" val="4023872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1C08687-7839-402F-ADD1-CF2DBBB2DA1D}" type="slidenum">
              <a:rPr lang="en-US" altLang="en-US" smtClean="0"/>
              <a:pPr eaLnBrk="1" hangingPunct="1"/>
              <a:t>46</a:t>
            </a:fld>
            <a:endParaRPr lang="en-US" altLang="en-US" smtClean="0"/>
          </a:p>
        </p:txBody>
      </p:sp>
      <p:sp>
        <p:nvSpPr>
          <p:cNvPr id="114691" name="Rectangle 2"/>
          <p:cNvSpPr>
            <a:spLocks noGrp="1" noRot="1" noChangeAspect="1" noChangeArrowheads="1" noTextEdit="1"/>
          </p:cNvSpPr>
          <p:nvPr>
            <p:ph type="sldImg"/>
          </p:nvPr>
        </p:nvSpPr>
        <p:spPr>
          <a:xfrm>
            <a:off x="1144588" y="687388"/>
            <a:ext cx="4572000" cy="3429000"/>
          </a:xfrm>
          <a:ln/>
        </p:spPr>
      </p:sp>
      <p:sp>
        <p:nvSpPr>
          <p:cNvPr id="114692"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eaLnBrk="1" hangingPunct="1"/>
            <a:r>
              <a:rPr lang="es-ES" altLang="en-US" dirty="0" smtClean="0"/>
              <a:t>Fíjense bien en este RAN y digan si pueden determinar el error.  </a:t>
            </a:r>
          </a:p>
          <a:p>
            <a:pPr eaLnBrk="1" hangingPunct="1"/>
            <a:r>
              <a:rPr lang="es-ES" altLang="en-US" dirty="0" smtClean="0"/>
              <a:t>Un nuevo recurso está generando la adición de un punto de acceso variante y la adición de algunos atributos recién identificados para la persona.</a:t>
            </a:r>
            <a:endParaRPr lang="en-US" altLang="en-US" dirty="0" smtClean="0">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258888" y="720725"/>
            <a:ext cx="4800600" cy="3600450"/>
          </a:xfrm>
          <a:ln/>
        </p:spPr>
      </p:sp>
      <p:sp>
        <p:nvSpPr>
          <p:cNvPr id="111618" name="Rectangle 3"/>
          <p:cNvSpPr>
            <a:spLocks noGrp="1" noChangeArrowheads="1"/>
          </p:cNvSpPr>
          <p:nvPr>
            <p:ph type="body" idx="1"/>
          </p:nvPr>
        </p:nvSpPr>
        <p:spPr>
          <a:noFill/>
          <a:ln/>
        </p:spPr>
        <p:txBody>
          <a:bodyPr/>
          <a:lstStyle/>
          <a:p>
            <a:pPr defTabSz="946678"/>
            <a:r>
              <a:rPr lang="en-US" altLang="en-US" dirty="0" err="1" smtClean="0">
                <a:latin typeface="Calibri" pitchFamily="34" charset="0"/>
              </a:rPr>
              <a:t>Revisión</a:t>
            </a:r>
            <a:r>
              <a:rPr lang="en-US" altLang="en-US" dirty="0" smtClean="0">
                <a:latin typeface="Calibri" pitchFamily="34" charset="0"/>
              </a:rPr>
              <a:t>:</a:t>
            </a:r>
            <a:r>
              <a:rPr lang="en-US" altLang="en-US" baseline="0" dirty="0" smtClean="0">
                <a:latin typeface="Calibri" pitchFamily="34" charset="0"/>
              </a:rPr>
              <a:t> 25 </a:t>
            </a:r>
            <a:r>
              <a:rPr lang="en-US" altLang="en-US" baseline="0" dirty="0" err="1" smtClean="0">
                <a:latin typeface="Calibri" pitchFamily="34" charset="0"/>
              </a:rPr>
              <a:t>marzo</a:t>
            </a:r>
            <a:r>
              <a:rPr lang="en-US" altLang="en-US" baseline="0" dirty="0" smtClean="0">
                <a:latin typeface="Calibri" pitchFamily="34" charset="0"/>
              </a:rPr>
              <a:t> </a:t>
            </a:r>
            <a:r>
              <a:rPr lang="en-US" altLang="en-US" baseline="0" dirty="0" smtClean="0">
                <a:latin typeface="Calibri" pitchFamily="34" charset="0"/>
              </a:rPr>
              <a:t>2016 </a:t>
            </a:r>
            <a:r>
              <a:rPr lang="en-US" altLang="en-US" baseline="0" dirty="0" err="1" smtClean="0">
                <a:latin typeface="Calibri" pitchFamily="34" charset="0"/>
              </a:rPr>
              <a:t>por</a:t>
            </a:r>
            <a:r>
              <a:rPr lang="en-US" altLang="en-US" baseline="0" dirty="0" smtClean="0">
                <a:latin typeface="Calibri" pitchFamily="34" charset="0"/>
              </a:rPr>
              <a:t> </a:t>
            </a:r>
            <a:r>
              <a:rPr lang="en-US" altLang="en-US" baseline="0" dirty="0" err="1" smtClean="0">
                <a:latin typeface="Calibri" pitchFamily="34" charset="0"/>
              </a:rPr>
              <a:t>agregar</a:t>
            </a:r>
            <a:r>
              <a:rPr lang="en-US" altLang="en-US" baseline="0" dirty="0" smtClean="0">
                <a:latin typeface="Calibri" pitchFamily="34" charset="0"/>
              </a:rPr>
              <a:t> </a:t>
            </a:r>
            <a:r>
              <a:rPr lang="en-US" altLang="en-US" baseline="0" dirty="0" smtClean="0">
                <a:latin typeface="Calibri" pitchFamily="34" charset="0"/>
              </a:rPr>
              <a:t>046 </a:t>
            </a:r>
            <a:r>
              <a:rPr lang="en-US" altLang="en-US" baseline="0" dirty="0" err="1" smtClean="0">
                <a:latin typeface="Calibri" pitchFamily="34" charset="0"/>
              </a:rPr>
              <a:t>edtf</a:t>
            </a:r>
            <a:endParaRPr lang="en-US" altLang="en-US" dirty="0" smtClean="0">
              <a:latin typeface="Calibri" pitchFamily="34" charset="0"/>
            </a:endParaRPr>
          </a:p>
          <a:p>
            <a:pPr eaLnBrk="1" hangingPunct="1"/>
            <a:endParaRPr lang="es-ES" altLang="en-US" dirty="0" smtClean="0"/>
          </a:p>
          <a:p>
            <a:pPr eaLnBrk="1" hangingPunct="1"/>
            <a:r>
              <a:rPr lang="es-ES" altLang="en-US" dirty="0" smtClean="0"/>
              <a:t>Un </a:t>
            </a:r>
            <a:r>
              <a:rPr lang="es-ES" altLang="en-US" dirty="0" smtClean="0"/>
              <a:t>simple error por parte del catalogador que creó este registro resultó en la fecha de nacimiento incorrecta añadida al punto de acceso autorizado. Incluso el catalogador que evaluó y codifico el encabezamiento a RDA del original RCAA2, no observó el error.</a:t>
            </a:r>
            <a:r>
              <a:rPr lang="en-US" altLang="en-US" dirty="0" smtClean="0"/>
              <a:t> </a:t>
            </a:r>
          </a:p>
          <a:p>
            <a:pPr eaLnBrk="1" hangingPunct="1"/>
            <a:r>
              <a:rPr lang="es-ES" altLang="en-US" dirty="0" smtClean="0"/>
              <a:t>No hay ninguna indicación de que esta persona nació en 1813, y no hay justificación para esa fecha. Se trata de un error y el punto de acceso autorizado debe cambiar.</a:t>
            </a:r>
            <a:r>
              <a:rPr lang="en-US" altLang="en-US" dirty="0" smtClean="0"/>
              <a:t> </a:t>
            </a:r>
          </a:p>
          <a:p>
            <a:pPr eaLnBrk="1" hangingPunct="1"/>
            <a:endParaRPr lang="en-US" altLang="en-US" dirty="0" smtClean="0">
              <a:latin typeface="Calibri" pitchFamily="34" charset="0"/>
            </a:endParaRPr>
          </a:p>
          <a:p>
            <a:pPr eaLnBrk="1" hangingPunct="1"/>
            <a:r>
              <a:rPr lang="es-ES" altLang="en-US" dirty="0" smtClean="0"/>
              <a:t>En la diapositiva vemos que se agregó un 670 con la información que el sito Web: "</a:t>
            </a:r>
            <a:r>
              <a:rPr lang="es-ES" altLang="en-US" dirty="0" err="1" smtClean="0"/>
              <a:t>Find</a:t>
            </a:r>
            <a:r>
              <a:rPr lang="es-ES" altLang="en-US" dirty="0" smtClean="0"/>
              <a:t> a Grave". Se consultó este sitio y se concretó no solo la fecha de nacimiento sino también se encontró la fecha de fallecimiento.  El resultado final es que la fecha de nacimiento fue corregida y se agregó la fecha de fallecimiento al punto de acceso autorizado y al punto de acceso variante.</a:t>
            </a:r>
          </a:p>
          <a:p>
            <a:pPr eaLnBrk="1" hangingPunct="1"/>
            <a:r>
              <a:rPr lang="en-US" altLang="en-US" dirty="0" smtClean="0"/>
              <a:t> </a:t>
            </a:r>
            <a:endParaRPr lang="en-US" altLang="en-US" dirty="0" smtClean="0">
              <a:latin typeface="Calibri" pitchFamily="34" charset="0"/>
            </a:endParaRPr>
          </a:p>
          <a:p>
            <a:pPr eaLnBrk="1" hangingPunct="1"/>
            <a:r>
              <a:rPr lang="es-ES" altLang="en-US" dirty="0" smtClean="0"/>
              <a:t>Si el año de nacimiento hubiera sido correcto, ya que era un año de nacimiento "abierto", y se identificó una fecha de la muerte, el punto de acceso autorizado podría haber sido actualizado para añadir la fecha de la muerte, aunque no hubo otros cambios que se realizaran para el punto de acceso autorizado. Esto siempre ha sido una excepción en NACO para el principio de sólo cambiar un punto de acceso autorizado existente si es incorrecto o si hay conflicto.</a:t>
            </a:r>
            <a:br>
              <a:rPr lang="es-ES" altLang="en-US" dirty="0" smtClean="0"/>
            </a:br>
            <a:r>
              <a:rPr lang="es-ES" altLang="en-US" dirty="0" smtClean="0"/>
              <a:t>¿Es necesario notificar a su contacto NACO sobre BFM? (Respuesta: no es necesario, ya que el cambio es una relación uno-a-uno)</a:t>
            </a:r>
            <a:r>
              <a:rPr lang="en-US" altLang="en-US" dirty="0" smtClean="0"/>
              <a:t> </a:t>
            </a:r>
          </a:p>
        </p:txBody>
      </p:sp>
    </p:spTree>
    <p:extLst>
      <p:ext uri="{BB962C8B-B14F-4D97-AF65-F5344CB8AC3E}">
        <p14:creationId xmlns:p14="http://schemas.microsoft.com/office/powerpoint/2010/main" val="6175243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FF1684C-FABA-4B4A-A975-78285545ED0D}" type="slidenum">
              <a:rPr lang="en-US" altLang="en-US" smtClean="0"/>
              <a:pPr eaLnBrk="1" hangingPunct="1"/>
              <a:t>48</a:t>
            </a:fld>
            <a:endParaRPr lang="en-US" altLang="en-US" smtClean="0"/>
          </a:p>
        </p:txBody>
      </p:sp>
      <p:sp>
        <p:nvSpPr>
          <p:cNvPr id="116739" name="Rectangle 2"/>
          <p:cNvSpPr>
            <a:spLocks noGrp="1" noRot="1" noChangeAspect="1" noChangeArrowheads="1" noTextEdit="1"/>
          </p:cNvSpPr>
          <p:nvPr>
            <p:ph type="sldImg"/>
          </p:nvPr>
        </p:nvSpPr>
        <p:spPr>
          <a:xfrm>
            <a:off x="1144588" y="687388"/>
            <a:ext cx="4572000" cy="3429000"/>
          </a:xfrm>
          <a:ln/>
        </p:spPr>
      </p:sp>
      <p:sp>
        <p:nvSpPr>
          <p:cNvPr id="116740"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eaLnBrk="1" hangingPunct="1"/>
            <a:r>
              <a:rPr lang="es-ES" altLang="en-US" dirty="0" smtClean="0"/>
              <a:t>En este caso vemos la visualización del RAN que incluye los campos fijos - por una razón. ¿Por qué fue este RAN marcado con la nota 667? No incluye ningún elemento del 1XX que no sea aceptable bajo RDA. </a:t>
            </a:r>
            <a:endParaRPr lang="en-US" altLang="en-US" dirty="0" smtClean="0">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1258888" y="720725"/>
            <a:ext cx="4800600" cy="3600450"/>
          </a:xfrm>
          <a:ln/>
        </p:spPr>
      </p:sp>
      <p:sp>
        <p:nvSpPr>
          <p:cNvPr id="115714" name="Rectangle 3"/>
          <p:cNvSpPr>
            <a:spLocks noGrp="1" noChangeArrowheads="1"/>
          </p:cNvSpPr>
          <p:nvPr>
            <p:ph type="body" idx="1"/>
          </p:nvPr>
        </p:nvSpPr>
        <p:spPr>
          <a:noFill/>
          <a:ln/>
        </p:spPr>
        <p:txBody>
          <a:bodyPr/>
          <a:lstStyle/>
          <a:p>
            <a:pPr defTabSz="946678"/>
            <a:r>
              <a:rPr lang="en-US" altLang="en-US" dirty="0" err="1" smtClean="0">
                <a:latin typeface="Calibri" pitchFamily="34" charset="0"/>
              </a:rPr>
              <a:t>Revisión</a:t>
            </a:r>
            <a:r>
              <a:rPr lang="en-US" altLang="en-US" dirty="0" smtClean="0">
                <a:latin typeface="Calibri" pitchFamily="34" charset="0"/>
              </a:rPr>
              <a:t>:</a:t>
            </a:r>
            <a:r>
              <a:rPr lang="en-US" altLang="en-US" baseline="0" dirty="0" smtClean="0">
                <a:latin typeface="Calibri" pitchFamily="34" charset="0"/>
              </a:rPr>
              <a:t> 14 </a:t>
            </a:r>
            <a:r>
              <a:rPr lang="en-US" altLang="en-US" baseline="0" dirty="0" err="1" smtClean="0">
                <a:latin typeface="Calibri" pitchFamily="34" charset="0"/>
              </a:rPr>
              <a:t>diciembre</a:t>
            </a:r>
            <a:r>
              <a:rPr lang="en-US" altLang="en-US" baseline="0" dirty="0" smtClean="0">
                <a:latin typeface="Calibri" pitchFamily="34" charset="0"/>
              </a:rPr>
              <a:t> </a:t>
            </a:r>
            <a:r>
              <a:rPr lang="en-US" altLang="en-US" baseline="0" dirty="0" smtClean="0">
                <a:latin typeface="Calibri" pitchFamily="34" charset="0"/>
              </a:rPr>
              <a:t>14, 2016</a:t>
            </a:r>
          </a:p>
          <a:p>
            <a:pPr eaLnBrk="1" hangingPunct="1"/>
            <a:r>
              <a:rPr lang="es-MX" altLang="en-US" dirty="0" smtClean="0"/>
              <a:t>El registro tenía la codificación "RDA2-compatible", 008/10=d! Todos los registros de autoridad RCA2-compatibles se marcaron con la nota 667 de advertencia de que el 1XX se debe reevaluar antes de recodificar el RAN con RDA. </a:t>
            </a:r>
          </a:p>
          <a:p>
            <a:pPr eaLnBrk="1" hangingPunct="1"/>
            <a:r>
              <a:rPr lang="es-MX" altLang="en-US" dirty="0" smtClean="0"/>
              <a:t>Noten también que el valor del campo fijo </a:t>
            </a:r>
            <a:r>
              <a:rPr lang="es-MX" altLang="en-US" dirty="0" err="1" smtClean="0"/>
              <a:t>Ref</a:t>
            </a:r>
            <a:r>
              <a:rPr lang="es-MX" altLang="en-US" dirty="0" smtClean="0"/>
              <a:t> 008/29 estaba codificado con el valor "b" - referencias no evaluadas.  Ahora se ha evaluado y recodificado todo el RAN, incluyendo las referencias y el valor en "</a:t>
            </a:r>
            <a:r>
              <a:rPr lang="es-MX" altLang="en-US" dirty="0" err="1" smtClean="0"/>
              <a:t>Ref</a:t>
            </a:r>
            <a:r>
              <a:rPr lang="es-MX" altLang="en-US" dirty="0" smtClean="0"/>
              <a:t>" se ha cambiado del valor “b” al valor "a" </a:t>
            </a:r>
          </a:p>
          <a:p>
            <a:pPr defTabSz="946678"/>
            <a:endParaRPr lang="en-US" altLang="en-US" baseline="0" dirty="0" smtClean="0">
              <a:latin typeface="Calibri" pitchFamily="34" charset="0"/>
            </a:endParaRPr>
          </a:p>
          <a:p>
            <a:pPr defTabSz="946678"/>
            <a:endParaRPr lang="en-US" altLang="en-US" dirty="0" smtClean="0">
              <a:latin typeface="Calibri" pitchFamily="34" charset="0"/>
            </a:endParaRPr>
          </a:p>
        </p:txBody>
      </p:sp>
    </p:spTree>
    <p:extLst>
      <p:ext uri="{BB962C8B-B14F-4D97-AF65-F5344CB8AC3E}">
        <p14:creationId xmlns:p14="http://schemas.microsoft.com/office/powerpoint/2010/main" val="6513040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FF1002A-414D-4FF9-A4F7-A5B388FC1855}" type="slidenum">
              <a:rPr lang="en-US" altLang="en-US" smtClean="0"/>
              <a:pPr eaLnBrk="1" hangingPunct="1"/>
              <a:t>50</a:t>
            </a:fld>
            <a:endParaRPr lang="en-US" altLang="en-US" smtClean="0"/>
          </a:p>
        </p:txBody>
      </p:sp>
      <p:sp>
        <p:nvSpPr>
          <p:cNvPr id="118787" name="Rectangle 2"/>
          <p:cNvSpPr>
            <a:spLocks noGrp="1" noRot="1" noChangeAspect="1" noChangeArrowheads="1" noTextEdit="1"/>
          </p:cNvSpPr>
          <p:nvPr>
            <p:ph type="sldImg"/>
          </p:nvPr>
        </p:nvSpPr>
        <p:spPr>
          <a:xfrm>
            <a:off x="1144588" y="687388"/>
            <a:ext cx="4572000" cy="3429000"/>
          </a:xfrm>
          <a:ln/>
        </p:spPr>
      </p:sp>
      <p:sp>
        <p:nvSpPr>
          <p:cNvPr id="118788"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n-US" altLang="en-US" dirty="0" smtClean="0">
                <a:latin typeface="Calibri" pitchFamily="34" charset="0"/>
              </a:rPr>
              <a:t>1 mayo 2013</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Rot="1" noChangeAspect="1" noChangeArrowheads="1" noTextEdit="1"/>
          </p:cNvSpPr>
          <p:nvPr>
            <p:ph type="sldImg"/>
          </p:nvPr>
        </p:nvSpPr>
        <p:spPr>
          <a:xfrm>
            <a:off x="1258888" y="720725"/>
            <a:ext cx="4800600" cy="3600450"/>
          </a:xfrm>
          <a:ln/>
        </p:spPr>
      </p:sp>
      <p:sp>
        <p:nvSpPr>
          <p:cNvPr id="119810" name="Rectangle 3"/>
          <p:cNvSpPr>
            <a:spLocks noGrp="1" noChangeArrowheads="1"/>
          </p:cNvSpPr>
          <p:nvPr>
            <p:ph type="body" idx="1"/>
          </p:nvPr>
        </p:nvSpPr>
        <p:spPr>
          <a:noFill/>
          <a:ln/>
        </p:spPr>
        <p:txBody>
          <a:bodyPr/>
          <a:lstStyle/>
          <a:p>
            <a:pPr defTabSz="946678"/>
            <a:r>
              <a:rPr lang="en-US" altLang="en-US" dirty="0" err="1" smtClean="0">
                <a:latin typeface="Calibri" pitchFamily="34" charset="0"/>
              </a:rPr>
              <a:t>Revisión</a:t>
            </a:r>
            <a:r>
              <a:rPr lang="en-US" altLang="en-US" dirty="0" smtClean="0">
                <a:latin typeface="Calibri" pitchFamily="34" charset="0"/>
              </a:rPr>
              <a:t>:</a:t>
            </a:r>
            <a:r>
              <a:rPr lang="en-US" altLang="en-US" baseline="0" dirty="0" smtClean="0">
                <a:latin typeface="Calibri" pitchFamily="34" charset="0"/>
              </a:rPr>
              <a:t> 25 </a:t>
            </a:r>
            <a:r>
              <a:rPr lang="en-US" altLang="en-US" baseline="0" dirty="0" err="1" smtClean="0">
                <a:latin typeface="Calibri" pitchFamily="34" charset="0"/>
              </a:rPr>
              <a:t>marzo</a:t>
            </a:r>
            <a:r>
              <a:rPr lang="en-US" altLang="en-US" baseline="0" dirty="0" smtClean="0">
                <a:latin typeface="Calibri" pitchFamily="34" charset="0"/>
              </a:rPr>
              <a:t> </a:t>
            </a:r>
            <a:r>
              <a:rPr lang="en-US" altLang="en-US" baseline="0" dirty="0" smtClean="0">
                <a:latin typeface="Calibri" pitchFamily="34" charset="0"/>
              </a:rPr>
              <a:t>2016 </a:t>
            </a:r>
            <a:r>
              <a:rPr lang="en-US" altLang="en-US" baseline="0" dirty="0" err="1" smtClean="0">
                <a:latin typeface="Calibri" pitchFamily="34" charset="0"/>
              </a:rPr>
              <a:t>por</a:t>
            </a:r>
            <a:r>
              <a:rPr lang="en-US" altLang="en-US" baseline="0" dirty="0" smtClean="0">
                <a:latin typeface="Calibri" pitchFamily="34" charset="0"/>
              </a:rPr>
              <a:t> </a:t>
            </a:r>
            <a:r>
              <a:rPr lang="en-US" altLang="en-US" baseline="0" dirty="0" err="1" smtClean="0">
                <a:latin typeface="Calibri" pitchFamily="34" charset="0"/>
              </a:rPr>
              <a:t>agregar</a:t>
            </a:r>
            <a:r>
              <a:rPr lang="en-US" altLang="en-US" baseline="0" dirty="0" smtClean="0">
                <a:latin typeface="Calibri" pitchFamily="34" charset="0"/>
              </a:rPr>
              <a:t> </a:t>
            </a:r>
            <a:r>
              <a:rPr lang="en-US" altLang="en-US" baseline="0" dirty="0" smtClean="0">
                <a:latin typeface="Calibri" pitchFamily="34" charset="0"/>
              </a:rPr>
              <a:t>046 </a:t>
            </a:r>
            <a:r>
              <a:rPr lang="en-US" altLang="en-US" baseline="0" dirty="0" err="1" smtClean="0">
                <a:latin typeface="Calibri" pitchFamily="34" charset="0"/>
              </a:rPr>
              <a:t>edtf</a:t>
            </a:r>
            <a:endParaRPr lang="en-US" altLang="en-US" dirty="0" smtClean="0">
              <a:latin typeface="Calibri" pitchFamily="34" charset="0"/>
            </a:endParaRPr>
          </a:p>
          <a:p>
            <a:pPr eaLnBrk="1" hangingPunct="1"/>
            <a:r>
              <a:rPr lang="es-ES" altLang="en-US" dirty="0" smtClean="0"/>
              <a:t>El </a:t>
            </a:r>
            <a:r>
              <a:rPr lang="es-ES" altLang="en-US" dirty="0" smtClean="0"/>
              <a:t>título uniforme de RCA2 que contiene dos idiomas debe cancelarse a favor de dos registros nuevos para los puntos de acceso autorizados de RDA, uno para cada idioma. Véase el “Resumen de los cambios programáticos en el Archivo de autoridad de LC / NACO: ¿Qué es lo que los catalogadores LC-PCC necesitan saber” (http://www.loc.gov/aba/rda/pdf/lcnaf_rdaphase.pdf).</a:t>
            </a:r>
            <a:br>
              <a:rPr lang="es-ES" altLang="en-US" dirty="0" smtClean="0"/>
            </a:br>
            <a:endParaRPr lang="es-ES" altLang="en-US" dirty="0" smtClean="0"/>
          </a:p>
          <a:p>
            <a:pPr eaLnBrk="1" hangingPunct="1"/>
            <a:r>
              <a:rPr lang="es-ES" altLang="en-US" dirty="0" smtClean="0"/>
              <a:t>En el ejemplo en la diapositiva el punto de acceso con el idioma original danés no se añade al punto de acceso autorizado - el registro bibliográfico de la obra abarca esa expresión (por ahora, al menos - las políticas pueden cambiar con el tiempo).</a:t>
            </a:r>
            <a:br>
              <a:rPr lang="es-ES" altLang="en-US" dirty="0" smtClean="0"/>
            </a:br>
            <a:endParaRPr lang="es-ES" altLang="en-US" dirty="0" smtClean="0"/>
          </a:p>
          <a:p>
            <a:pPr eaLnBrk="1" hangingPunct="1"/>
            <a:r>
              <a:rPr lang="es-ES" altLang="en-US" dirty="0" smtClean="0"/>
              <a:t>Notificación </a:t>
            </a:r>
            <a:r>
              <a:rPr lang="es-ES" altLang="en-US" dirty="0" smtClean="0"/>
              <a:t>de BFM es necesaria ya que se debe borrar el RAN y el LCCN del RAN se incluye en el nuevo RAN.</a:t>
            </a:r>
            <a:r>
              <a:rPr lang="en-US" altLang="en-US" dirty="0" smtClean="0"/>
              <a:t> </a:t>
            </a:r>
            <a:r>
              <a:rPr lang="en-US" altLang="en-US" dirty="0" smtClean="0">
                <a:latin typeface="Calibri" pitchFamily="34" charset="0"/>
              </a:rPr>
              <a:t>  </a:t>
            </a:r>
          </a:p>
          <a:p>
            <a:endParaRPr lang="en-US" altLang="en-US" dirty="0" smtClean="0"/>
          </a:p>
          <a:p>
            <a:r>
              <a:rPr lang="en-US" altLang="en-US" dirty="0" smtClean="0">
                <a:latin typeface="Calibri" pitchFamily="34" charset="0"/>
              </a:rPr>
              <a:t>  </a:t>
            </a:r>
            <a:endParaRPr lang="en-US" altLang="en-US" dirty="0" smtClean="0">
              <a:latin typeface="Calibri" pitchFamily="34" charset="0"/>
            </a:endParaRPr>
          </a:p>
        </p:txBody>
      </p:sp>
    </p:spTree>
    <p:extLst>
      <p:ext uri="{BB962C8B-B14F-4D97-AF65-F5344CB8AC3E}">
        <p14:creationId xmlns:p14="http://schemas.microsoft.com/office/powerpoint/2010/main" val="8519070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C091CB0-74B3-4036-BEF6-65454E451FB9}" type="slidenum">
              <a:rPr lang="en-US" altLang="en-US" smtClean="0"/>
              <a:pPr eaLnBrk="1" hangingPunct="1"/>
              <a:t>52</a:t>
            </a:fld>
            <a:endParaRPr lang="en-US" altLang="en-US" smtClean="0"/>
          </a:p>
        </p:txBody>
      </p:sp>
      <p:sp>
        <p:nvSpPr>
          <p:cNvPr id="120835" name="Rectangle 2"/>
          <p:cNvSpPr>
            <a:spLocks noGrp="1" noRot="1" noChangeAspect="1" noChangeArrowheads="1" noTextEdit="1"/>
          </p:cNvSpPr>
          <p:nvPr>
            <p:ph type="sldImg"/>
          </p:nvPr>
        </p:nvSpPr>
        <p:spPr>
          <a:xfrm>
            <a:off x="1144588" y="687388"/>
            <a:ext cx="4572000" cy="3429000"/>
          </a:xfrm>
          <a:ln/>
        </p:spPr>
      </p:sp>
      <p:sp>
        <p:nvSpPr>
          <p:cNvPr id="120836"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eaLnBrk="1" hangingPunct="1"/>
            <a:r>
              <a:rPr lang="es-ES" altLang="en-US" dirty="0" smtClean="0"/>
              <a:t>Vamos a terminar con un resumen de las cosas que usted debe considerar al establecer un nuevo RAN de RDA. </a:t>
            </a:r>
          </a:p>
          <a:p>
            <a:pPr eaLnBrk="1" hangingPunct="1"/>
            <a:r>
              <a:rPr lang="es-ES" altLang="en-US" dirty="0" smtClean="0"/>
              <a:t>¿Cuál es el mínimo de información necesaria?</a:t>
            </a:r>
            <a:r>
              <a:rPr lang="en-US" altLang="en-US" dirty="0" smtClean="0"/>
              <a:t> </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D2D16FF-0D95-48C2-8EC9-67DCCD391E74}" type="slidenum">
              <a:rPr lang="en-US" altLang="en-US" smtClean="0"/>
              <a:pPr eaLnBrk="1" hangingPunct="1"/>
              <a:t>53</a:t>
            </a:fld>
            <a:endParaRPr lang="en-US" altLang="en-US" smtClean="0"/>
          </a:p>
        </p:txBody>
      </p:sp>
      <p:sp>
        <p:nvSpPr>
          <p:cNvPr id="121859" name="Rectangle 2"/>
          <p:cNvSpPr>
            <a:spLocks noGrp="1" noRot="1" noChangeAspect="1" noChangeArrowheads="1" noTextEdit="1"/>
          </p:cNvSpPr>
          <p:nvPr>
            <p:ph type="sldImg"/>
          </p:nvPr>
        </p:nvSpPr>
        <p:spPr>
          <a:xfrm>
            <a:off x="1144588" y="687388"/>
            <a:ext cx="4572000" cy="3429000"/>
          </a:xfrm>
          <a:ln/>
        </p:spPr>
      </p:sp>
      <p:sp>
        <p:nvSpPr>
          <p:cNvPr id="121860"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Revisión:</a:t>
            </a:r>
            <a:r>
              <a:rPr lang="es-ES" altLang="en-US" baseline="0" dirty="0" smtClean="0"/>
              <a:t> 24 febrero 2014</a:t>
            </a:r>
            <a:endParaRPr lang="es-ES" altLang="en-US" dirty="0" smtClean="0"/>
          </a:p>
          <a:p>
            <a:pPr eaLnBrk="1" hangingPunct="1"/>
            <a:r>
              <a:rPr lang="es-ES" altLang="en-US" dirty="0" smtClean="0"/>
              <a:t>Estas son las decisiones que se deben tomar cuando se crea un RAN. Por ejemplo, para un nombre personal, todo comienza con la selección del nombre preferido, entonces se tiene en cuenta otros atributos, algunos de los cuales son núcleos – y si están disponibles se deben agregar al punto de acceso autorizado (por ejemplo las fechas), otros no son necesarios al no haber conflicto, y algunos se dejan al juicio del catalogador.</a:t>
            </a:r>
            <a:br>
              <a:rPr lang="es-ES" altLang="en-US" dirty="0" smtClean="0"/>
            </a:br>
            <a:endParaRPr lang="es-ES" altLang="en-US" dirty="0" smtClean="0"/>
          </a:p>
          <a:p>
            <a:pPr eaLnBrk="1" hangingPunct="1"/>
            <a:r>
              <a:rPr lang="es-ES" altLang="en-US" dirty="0" smtClean="0"/>
              <a:t>Estos son los atributos de una persona, tal como aparecen en el Capítulo 9 de RDA.</a:t>
            </a:r>
            <a:br>
              <a:rPr lang="es-ES" altLang="en-US" dirty="0" smtClean="0"/>
            </a:br>
            <a:r>
              <a:rPr lang="es-ES" altLang="en-US" dirty="0" smtClean="0"/>
              <a:t>Continúa en la siguiente diapositiva</a:t>
            </a:r>
            <a:r>
              <a:rPr lang="en-US" altLang="en-US" dirty="0" smtClean="0">
                <a:latin typeface="Calibri" pitchFamily="34" charset="0"/>
              </a:rPr>
              <a:t>. </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CD452AD-DD6C-4DBC-A1A8-B7988B8D6E1B}" type="slidenum">
              <a:rPr lang="en-US" altLang="en-US" smtClean="0"/>
              <a:pPr eaLnBrk="1" hangingPunct="1"/>
              <a:t>54</a:t>
            </a:fld>
            <a:endParaRPr lang="en-US" altLang="en-US" smtClean="0"/>
          </a:p>
        </p:txBody>
      </p:sp>
      <p:sp>
        <p:nvSpPr>
          <p:cNvPr id="122883" name="Rectangle 2"/>
          <p:cNvSpPr>
            <a:spLocks noGrp="1" noRot="1" noChangeAspect="1" noChangeArrowheads="1" noTextEdit="1"/>
          </p:cNvSpPr>
          <p:nvPr>
            <p:ph type="sldImg"/>
          </p:nvPr>
        </p:nvSpPr>
        <p:spPr>
          <a:xfrm>
            <a:off x="1144588" y="687388"/>
            <a:ext cx="4572000" cy="3429000"/>
          </a:xfrm>
          <a:ln/>
        </p:spPr>
      </p:sp>
      <p:sp>
        <p:nvSpPr>
          <p:cNvPr id="122884"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Revisión:</a:t>
            </a:r>
            <a:r>
              <a:rPr lang="es-ES" altLang="en-US" baseline="0" dirty="0" smtClean="0"/>
              <a:t> 24 febrero 2014</a:t>
            </a:r>
            <a:endParaRPr lang="es-ES" altLang="en-US" dirty="0" smtClean="0"/>
          </a:p>
          <a:p>
            <a:pPr eaLnBrk="1" hangingPunct="1"/>
            <a:r>
              <a:rPr lang="es-MX" altLang="en-US" dirty="0" smtClean="0">
                <a:latin typeface="Calibri" pitchFamily="34" charset="0"/>
              </a:rPr>
              <a:t>Continúa en la siguiente diapositiva</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03B167A-D73C-4B08-A02D-B1BD93ED3BD4}" type="slidenum">
              <a:rPr lang="en-US" altLang="en-US" smtClean="0"/>
              <a:pPr eaLnBrk="1" hangingPunct="1"/>
              <a:t>55</a:t>
            </a:fld>
            <a:endParaRPr lang="en-US" altLang="en-US" smtClean="0"/>
          </a:p>
        </p:txBody>
      </p:sp>
      <p:sp>
        <p:nvSpPr>
          <p:cNvPr id="123907" name="Rectangle 2"/>
          <p:cNvSpPr>
            <a:spLocks noGrp="1" noRot="1" noChangeAspect="1" noChangeArrowheads="1" noTextEdit="1"/>
          </p:cNvSpPr>
          <p:nvPr>
            <p:ph type="sldImg"/>
          </p:nvPr>
        </p:nvSpPr>
        <p:spPr>
          <a:xfrm>
            <a:off x="1144588" y="687388"/>
            <a:ext cx="4572000" cy="3429000"/>
          </a:xfrm>
          <a:ln/>
        </p:spPr>
      </p:sp>
      <p:sp>
        <p:nvSpPr>
          <p:cNvPr id="123908"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Revisión:</a:t>
            </a:r>
            <a:r>
              <a:rPr lang="es-ES" altLang="en-US" baseline="0" dirty="0" smtClean="0"/>
              <a:t> 24 febrero 2014</a:t>
            </a:r>
            <a:endParaRPr lang="es-ES" altLang="en-US" dirty="0" smtClean="0"/>
          </a:p>
          <a:p>
            <a:pPr eaLnBrk="1" hangingPunct="1"/>
            <a:r>
              <a:rPr lang="es-MX" altLang="en-US" dirty="0" smtClean="0">
                <a:latin typeface="Calibri" pitchFamily="34" charset="0"/>
              </a:rPr>
              <a:t>Esta es la diapositiva final de los atributos de personas.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3A49355-42F4-47D3-8387-C10CA54D4005}" type="slidenum">
              <a:rPr lang="en-US" altLang="en-US" smtClean="0"/>
              <a:pPr eaLnBrk="1" hangingPunct="1"/>
              <a:t>56</a:t>
            </a:fld>
            <a:endParaRPr lang="en-US" altLang="en-US" smtClean="0"/>
          </a:p>
        </p:txBody>
      </p:sp>
      <p:sp>
        <p:nvSpPr>
          <p:cNvPr id="124931" name="Rectangle 2"/>
          <p:cNvSpPr>
            <a:spLocks noGrp="1" noRot="1" noChangeAspect="1" noChangeArrowheads="1" noTextEdit="1"/>
          </p:cNvSpPr>
          <p:nvPr>
            <p:ph type="sldImg"/>
          </p:nvPr>
        </p:nvSpPr>
        <p:spPr>
          <a:xfrm>
            <a:off x="1144588" y="687388"/>
            <a:ext cx="4572000" cy="3429000"/>
          </a:xfrm>
          <a:ln/>
        </p:spPr>
      </p:sp>
      <p:sp>
        <p:nvSpPr>
          <p:cNvPr id="124932"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Revisión:</a:t>
            </a:r>
            <a:r>
              <a:rPr lang="es-ES" altLang="en-US" baseline="0" dirty="0" smtClean="0"/>
              <a:t> 24 febrero 2014</a:t>
            </a:r>
            <a:endParaRPr lang="es-ES" altLang="en-US" dirty="0" smtClean="0"/>
          </a:p>
          <a:p>
            <a:pPr eaLnBrk="1" hangingPunct="1"/>
            <a:r>
              <a:rPr lang="es-ES" altLang="en-US" dirty="0" smtClean="0"/>
              <a:t>Estas son las decisiones que se deben tomar como se crea un RAN de una familia; todo comienza con la selección del nombre preferido, entonces se tiene en cuenta otros atributos, algunos de los cuales son necesarios en el punto de acceso autorizado, si están disponible, otros no son necesarios si no existe conflicto, y otros se agregan según el criterio del catalogador.</a:t>
            </a:r>
            <a:br>
              <a:rPr lang="es-ES" altLang="en-US" dirty="0" smtClean="0"/>
            </a:br>
            <a:endParaRPr lang="es-ES" altLang="en-US" dirty="0" smtClean="0"/>
          </a:p>
          <a:p>
            <a:pPr eaLnBrk="1" hangingPunct="1"/>
            <a:r>
              <a:rPr lang="es-ES" altLang="en-US" dirty="0" smtClean="0"/>
              <a:t>En la diapositiva vemos los atributos de una familia que se plantean en el Capítulo 10 de RDA.</a:t>
            </a:r>
            <a:endParaRPr lang="en-US" alt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3C1FB68-88D1-452D-9775-AA31DD4107AD}" type="slidenum">
              <a:rPr lang="en-US" altLang="en-US" smtClean="0"/>
              <a:pPr eaLnBrk="1" hangingPunct="1"/>
              <a:t>57</a:t>
            </a:fld>
            <a:endParaRPr lang="en-US" altLang="en-US" smtClean="0"/>
          </a:p>
        </p:txBody>
      </p:sp>
      <p:sp>
        <p:nvSpPr>
          <p:cNvPr id="125955" name="Rectangle 2"/>
          <p:cNvSpPr>
            <a:spLocks noGrp="1" noRot="1" noChangeAspect="1" noChangeArrowheads="1" noTextEdit="1"/>
          </p:cNvSpPr>
          <p:nvPr>
            <p:ph type="sldImg"/>
          </p:nvPr>
        </p:nvSpPr>
        <p:spPr>
          <a:xfrm>
            <a:off x="1144588" y="687388"/>
            <a:ext cx="4572000" cy="3429000"/>
          </a:xfrm>
          <a:ln/>
        </p:spPr>
      </p:sp>
      <p:sp>
        <p:nvSpPr>
          <p:cNvPr id="125956"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Revisión:</a:t>
            </a:r>
            <a:r>
              <a:rPr lang="es-ES" altLang="en-US" baseline="0" dirty="0" smtClean="0"/>
              <a:t> 24 febrero 2014</a:t>
            </a:r>
            <a:endParaRPr lang="es-ES" altLang="en-US" dirty="0" smtClean="0"/>
          </a:p>
          <a:p>
            <a:pPr eaLnBrk="1" hangingPunct="1"/>
            <a:r>
              <a:rPr lang="es-ES" altLang="en-US" dirty="0" smtClean="0"/>
              <a:t>Estas son las decisiones que se deben tomar cuando se crea un RAN de una entidad corporativa, todo comienza con la selección del nombre preferido, entonces se pueden agregar otros atributos, algunos de los cuales son necesarios en el punto de acceso autorizado (por ejemplo fechas y lugar para conferencias), otros sólo si están disponibles, y otros no son necesarios a menos que haya un conflicto (otra designación), y algunos sólo según el criterio del catalogador.</a:t>
            </a:r>
            <a:br>
              <a:rPr lang="es-ES" altLang="en-US" dirty="0" smtClean="0"/>
            </a:br>
            <a:endParaRPr lang="es-ES" altLang="en-US" dirty="0" smtClean="0"/>
          </a:p>
          <a:p>
            <a:pPr eaLnBrk="1" hangingPunct="1"/>
            <a:r>
              <a:rPr lang="es-ES" altLang="en-US" dirty="0" smtClean="0"/>
              <a:t>Estos son los atributos de una entidad corporativa planteados en el Capítulo 11 de RDA.</a:t>
            </a:r>
            <a:endParaRPr lang="en-US" altLang="en-US"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D3C2153-4A73-4EC8-AE2C-3D03594FFB9A}" type="slidenum">
              <a:rPr lang="en-US" altLang="en-US" smtClean="0"/>
              <a:pPr eaLnBrk="1" hangingPunct="1"/>
              <a:t>58</a:t>
            </a:fld>
            <a:endParaRPr lang="en-US" altLang="en-US" smtClean="0"/>
          </a:p>
        </p:txBody>
      </p:sp>
      <p:sp>
        <p:nvSpPr>
          <p:cNvPr id="126979" name="Rectangle 2"/>
          <p:cNvSpPr>
            <a:spLocks noGrp="1" noRot="1" noChangeAspect="1" noChangeArrowheads="1" noTextEdit="1"/>
          </p:cNvSpPr>
          <p:nvPr>
            <p:ph type="sldImg"/>
          </p:nvPr>
        </p:nvSpPr>
        <p:spPr>
          <a:xfrm>
            <a:off x="1144588" y="687388"/>
            <a:ext cx="4572000" cy="3429000"/>
          </a:xfrm>
          <a:ln/>
        </p:spPr>
      </p:sp>
      <p:sp>
        <p:nvSpPr>
          <p:cNvPr id="126980"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Revisión:</a:t>
            </a:r>
            <a:r>
              <a:rPr lang="es-ES" altLang="en-US" baseline="0" dirty="0" smtClean="0"/>
              <a:t> 24 febrero 2014</a:t>
            </a:r>
            <a:endParaRPr lang="es-ES" altLang="en-US" dirty="0" smtClean="0"/>
          </a:p>
          <a:p>
            <a:pPr eaLnBrk="1" hangingPunct="1"/>
            <a:r>
              <a:rPr lang="es-ES" altLang="en-US" dirty="0" smtClean="0"/>
              <a:t>Estas son las decisiones que se deben tomar cuando se crea un RAN de una entidad corporativa, todo comienza con la selección del nombre preferido, entonces se pueden agregar otros atributos, algunos de los cuales son necesarios en el punto de acceso autorizado (por ejemplo fechas y lugar para conferencias), otros solo si está disponible, y otros no son necesarios al menos que haya un conflicto (otra designación), y algunos solo según el juicio del catalogador y algunos solamente se agregan a los campos MARC 3XX o en un 670 o 678.</a:t>
            </a:r>
            <a:br>
              <a:rPr lang="es-ES" altLang="en-US" dirty="0" smtClean="0"/>
            </a:br>
            <a:endParaRPr lang="es-ES" altLang="en-US" dirty="0" smtClean="0"/>
          </a:p>
          <a:p>
            <a:pPr eaLnBrk="1" hangingPunct="1"/>
            <a:r>
              <a:rPr lang="es-ES" altLang="en-US" dirty="0" smtClean="0"/>
              <a:t>Estos son los atributos de una entidad corporativa planteados en el RDA Capítulo 11.</a:t>
            </a:r>
            <a:r>
              <a:rPr lang="en-US" altLang="en-US" dirty="0" smtClean="0"/>
              <a:t>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070BCAF-ABCB-42CB-8B9B-B11531A73951}" type="slidenum">
              <a:rPr lang="en-US" altLang="en-US" smtClean="0"/>
              <a:pPr eaLnBrk="1" hangingPunct="1"/>
              <a:t>59</a:t>
            </a:fld>
            <a:endParaRPr lang="en-US" altLang="en-US" smtClean="0"/>
          </a:p>
        </p:txBody>
      </p:sp>
      <p:sp>
        <p:nvSpPr>
          <p:cNvPr id="128003" name="Rectangle 2"/>
          <p:cNvSpPr>
            <a:spLocks noGrp="1" noRot="1" noChangeAspect="1" noChangeArrowheads="1" noTextEdit="1"/>
          </p:cNvSpPr>
          <p:nvPr>
            <p:ph type="sldImg"/>
          </p:nvPr>
        </p:nvSpPr>
        <p:spPr>
          <a:xfrm>
            <a:off x="1144588" y="687388"/>
            <a:ext cx="4572000" cy="3429000"/>
          </a:xfrm>
          <a:ln/>
        </p:spPr>
      </p:sp>
      <p:sp>
        <p:nvSpPr>
          <p:cNvPr id="128004" name="Rectangle 3"/>
          <p:cNvSpPr>
            <a:spLocks noGrp="1" noChangeArrowheads="1"/>
          </p:cNvSpPr>
          <p:nvPr>
            <p:ph type="body" idx="1"/>
          </p:nvPr>
        </p:nvSpPr>
        <p:spPr>
          <a:xfrm>
            <a:off x="762000" y="4343400"/>
            <a:ext cx="5334000" cy="4113213"/>
          </a:xfrm>
          <a:noFill/>
        </p:spPr>
        <p:txBody>
          <a:bodyPr lIns="92292" tIns="46146" rIns="92292" bIns="46146"/>
          <a:lstStyle/>
          <a:p>
            <a:pPr marL="0" marR="0" indent="0" algn="l" defTabSz="914400" rtl="0" eaLnBrk="1" fontAlgn="base" latinLnBrk="0" hangingPunct="1">
              <a:lnSpc>
                <a:spcPct val="100000"/>
              </a:lnSpc>
              <a:spcBef>
                <a:spcPct val="30000"/>
              </a:spcBef>
              <a:spcAft>
                <a:spcPct val="0"/>
              </a:spcAft>
              <a:buClrTx/>
              <a:buSzTx/>
              <a:buFontTx/>
              <a:buNone/>
              <a:tabLst/>
              <a:defRPr/>
            </a:pPr>
            <a:r>
              <a:rPr lang="es-ES" altLang="en-US" dirty="0" smtClean="0"/>
              <a:t>Revisión:</a:t>
            </a:r>
            <a:r>
              <a:rPr lang="es-ES" altLang="en-US" baseline="0" dirty="0" smtClean="0"/>
              <a:t> 24 febrero 2014</a:t>
            </a:r>
            <a:endParaRPr lang="es-ES" altLang="en-US" dirty="0" smtClean="0"/>
          </a:p>
          <a:p>
            <a:pPr eaLnBrk="1" hangingPunct="1"/>
            <a:r>
              <a:rPr lang="es-ES" altLang="en-US" dirty="0" smtClean="0"/>
              <a:t>Estas son las decisiones que se deben tomar como se configura un RAN de un nombre de lugar; todo comienza con la selección del nombre preferido. Es bastante fácil después de eso, tenga en cuenta que sólo hay dos atributos en la diapositiva.</a:t>
            </a:r>
            <a:br>
              <a:rPr lang="es-ES" altLang="en-US" dirty="0" smtClean="0"/>
            </a:br>
            <a:r>
              <a:rPr lang="es-ES" altLang="en-US" dirty="0" smtClean="0"/>
              <a:t>Recuerden que en NACO todo registro debe contener un 010 (Numero identificador de LC)</a:t>
            </a:r>
          </a:p>
          <a:p>
            <a:pPr eaLnBrk="1" hangingPunct="1"/>
            <a:r>
              <a:rPr lang="es-ES" altLang="en-US" dirty="0" smtClean="0"/>
              <a:t>Estos son los atributos de un lugar en el Capítulo 16 de RDA.</a:t>
            </a:r>
            <a:endParaRPr lang="en-US" altLang="en-US"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C1B0D82-EEC6-4A22-8383-428E1050F292}" type="slidenum">
              <a:rPr lang="en-US" altLang="en-US" smtClean="0"/>
              <a:pPr eaLnBrk="1" hangingPunct="1"/>
              <a:t>60</a:t>
            </a:fld>
            <a:endParaRPr lang="en-US" altLang="en-US" smtClean="0"/>
          </a:p>
        </p:txBody>
      </p:sp>
      <p:sp>
        <p:nvSpPr>
          <p:cNvPr id="129027" name="Rectangle 2"/>
          <p:cNvSpPr>
            <a:spLocks noGrp="1" noRot="1" noChangeAspect="1" noChangeArrowheads="1" noTextEdit="1"/>
          </p:cNvSpPr>
          <p:nvPr>
            <p:ph type="sldImg"/>
          </p:nvPr>
        </p:nvSpPr>
        <p:spPr>
          <a:xfrm>
            <a:off x="1144588" y="687388"/>
            <a:ext cx="4572000" cy="3429000"/>
          </a:xfrm>
          <a:ln/>
        </p:spPr>
      </p:sp>
      <p:sp>
        <p:nvSpPr>
          <p:cNvPr id="129028" name="Rectangle 3"/>
          <p:cNvSpPr>
            <a:spLocks noGrp="1" noChangeArrowheads="1"/>
          </p:cNvSpPr>
          <p:nvPr>
            <p:ph type="body" idx="1"/>
          </p:nvPr>
        </p:nvSpPr>
        <p:spPr>
          <a:xfrm>
            <a:off x="609600" y="4343400"/>
            <a:ext cx="5486400" cy="4113213"/>
          </a:xfrm>
          <a:noFill/>
        </p:spPr>
        <p:txBody>
          <a:bodyPr lIns="92292" tIns="46146" rIns="92292" bIns="46146"/>
          <a:lstStyle/>
          <a:p>
            <a:pPr eaLnBrk="1" hangingPunct="1"/>
            <a:r>
              <a:rPr lang="es-ES" altLang="en-US" dirty="0" smtClean="0"/>
              <a:t>1 mayo 2013</a:t>
            </a:r>
          </a:p>
          <a:p>
            <a:pPr eaLnBrk="1" hangingPunct="1"/>
            <a:r>
              <a:rPr lang="es-ES" altLang="en-US" dirty="0" smtClean="0"/>
              <a:t>¿Saben ustedes sobre el "macro" de OCLC que genera un RAN automáticamente con base en un registro bibliográfico OCLC?</a:t>
            </a:r>
            <a:br>
              <a:rPr lang="es-ES" altLang="en-US" dirty="0" smtClean="0"/>
            </a:br>
            <a:r>
              <a:rPr lang="es-ES" altLang="en-US" dirty="0" smtClean="0"/>
              <a:t>En la diapositiva ilustra un paso en el proceso con el "macro" para crear un RAN en el sistema "</a:t>
            </a:r>
            <a:r>
              <a:rPr lang="es-ES" altLang="en-US" dirty="0" err="1" smtClean="0"/>
              <a:t>Connexion</a:t>
            </a:r>
            <a:r>
              <a:rPr lang="es-ES" altLang="en-US" dirty="0" smtClean="0"/>
              <a:t>" de OCLC. Al visualizar un registro bibliográfico si usted quiere crear un NAR, vaya a la pestaña de Herramientas (TOOLS), luego elija Macros (MACROS), luego Administrar (MANAGE), y luego seleccione Generar registro de autoridad (GENERATE AUTH RECORD)  y finalmente Ejecutar (RUN).</a:t>
            </a:r>
            <a:br>
              <a:rPr lang="es-ES" altLang="en-US" dirty="0" smtClean="0"/>
            </a:br>
            <a:endParaRPr lang="es-ES" altLang="en-US" dirty="0" smtClean="0"/>
          </a:p>
          <a:p>
            <a:pPr eaLnBrk="1" hangingPunct="1"/>
            <a:r>
              <a:rPr lang="es-ES" altLang="en-US" dirty="0" smtClean="0"/>
              <a:t>(Nota para el instructor: Haga por favor una demostración en vivo del generador Autoridad de OCLC, y el generador de </a:t>
            </a:r>
            <a:r>
              <a:rPr lang="es-ES" altLang="en-US" dirty="0" err="1" smtClean="0"/>
              <a:t>SkyRiver</a:t>
            </a:r>
            <a:r>
              <a:rPr lang="es-ES" altLang="en-US" dirty="0" smtClean="0"/>
              <a:t>-es mucho más útil para ver el generador en acción). También debe demostrar cómo agregar un botón a la barra de herramientas para el "macro" (con el fin de evitar tantos pasos); y cómo asignar una combinación de teclas para ejecutar el macro con mayor facilidad.</a:t>
            </a:r>
            <a:r>
              <a:rPr lang="en-US" altLang="en-US" dirty="0" smtClean="0"/>
              <a:t> </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ln/>
        </p:spPr>
      </p:sp>
      <p:sp>
        <p:nvSpPr>
          <p:cNvPr id="140290" name="Rectangle 3"/>
          <p:cNvSpPr>
            <a:spLocks noGrp="1" noChangeArrowheads="1"/>
          </p:cNvSpPr>
          <p:nvPr>
            <p:ph type="body" idx="1"/>
          </p:nvPr>
        </p:nvSpPr>
        <p:spPr>
          <a:xfrm>
            <a:off x="610495" y="4344414"/>
            <a:ext cx="5485160" cy="4113708"/>
          </a:xfrm>
          <a:noFill/>
          <a:ln/>
        </p:spPr>
        <p:txBody>
          <a:bodyPr/>
          <a:lstStyle/>
          <a:p>
            <a:r>
              <a:rPr lang="en-US" altLang="en-US" dirty="0" smtClean="0">
                <a:latin typeface="Calibri" pitchFamily="34" charset="0"/>
              </a:rPr>
              <a:t>Nueva: 24 </a:t>
            </a:r>
            <a:r>
              <a:rPr lang="en-US" altLang="en-US" dirty="0" err="1" smtClean="0">
                <a:latin typeface="Calibri" pitchFamily="34" charset="0"/>
              </a:rPr>
              <a:t>febrero</a:t>
            </a:r>
            <a:r>
              <a:rPr lang="en-US" altLang="en-US" dirty="0" smtClean="0">
                <a:latin typeface="Calibri" pitchFamily="34" charset="0"/>
              </a:rPr>
              <a:t> 2014</a:t>
            </a:r>
          </a:p>
          <a:p>
            <a:endParaRPr lang="en-US" altLang="en-US" dirty="0" smtClean="0">
              <a:latin typeface="Calibri" pitchFamily="34" charset="0"/>
            </a:endParaRPr>
          </a:p>
          <a:p>
            <a:r>
              <a:rPr lang="en-US" altLang="en-US" dirty="0" err="1" smtClean="0">
                <a:latin typeface="Calibri" pitchFamily="34" charset="0"/>
              </a:rPr>
              <a:t>Esta</a:t>
            </a:r>
            <a:r>
              <a:rPr lang="en-US" altLang="en-US" dirty="0" smtClean="0">
                <a:latin typeface="Calibri" pitchFamily="34" charset="0"/>
              </a:rPr>
              <a:t> </a:t>
            </a:r>
            <a:r>
              <a:rPr lang="en-US" altLang="en-US" dirty="0" err="1" smtClean="0">
                <a:latin typeface="Calibri" pitchFamily="34" charset="0"/>
              </a:rPr>
              <a:t>ventana</a:t>
            </a:r>
            <a:r>
              <a:rPr lang="en-US" altLang="en-US" dirty="0" smtClean="0">
                <a:latin typeface="Calibri" pitchFamily="34" charset="0"/>
              </a:rPr>
              <a:t> </a:t>
            </a:r>
            <a:r>
              <a:rPr lang="en-US" altLang="en-US" dirty="0" err="1" smtClean="0">
                <a:latin typeface="Calibri" pitchFamily="34" charset="0"/>
              </a:rPr>
              <a:t>usualmente</a:t>
            </a:r>
            <a:r>
              <a:rPr lang="en-US" altLang="en-US" dirty="0" smtClean="0">
                <a:latin typeface="Calibri" pitchFamily="34" charset="0"/>
              </a:rPr>
              <a:t> </a:t>
            </a:r>
            <a:r>
              <a:rPr lang="en-US" altLang="en-US" dirty="0" err="1" smtClean="0">
                <a:latin typeface="Calibri" pitchFamily="34" charset="0"/>
              </a:rPr>
              <a:t>aparece</a:t>
            </a:r>
            <a:r>
              <a:rPr lang="en-US" altLang="en-US" dirty="0" smtClean="0">
                <a:latin typeface="Calibri" pitchFamily="34" charset="0"/>
              </a:rPr>
              <a:t>, de </a:t>
            </a:r>
            <a:r>
              <a:rPr lang="en-US" altLang="en-US" dirty="0" err="1" smtClean="0">
                <a:latin typeface="Calibri" pitchFamily="34" charset="0"/>
              </a:rPr>
              <a:t>que</a:t>
            </a:r>
            <a:r>
              <a:rPr lang="en-US" altLang="en-US" dirty="0" smtClean="0">
                <a:latin typeface="Calibri" pitchFamily="34" charset="0"/>
              </a:rPr>
              <a:t> se</a:t>
            </a:r>
            <a:r>
              <a:rPr lang="en-US" altLang="en-US" baseline="0" dirty="0" smtClean="0">
                <a:latin typeface="Calibri" pitchFamily="34" charset="0"/>
              </a:rPr>
              <a:t> </a:t>
            </a:r>
            <a:r>
              <a:rPr lang="en-US" altLang="en-US" baseline="0" dirty="0" err="1" smtClean="0">
                <a:latin typeface="Calibri" pitchFamily="34" charset="0"/>
              </a:rPr>
              <a:t>puede</a:t>
            </a:r>
            <a:r>
              <a:rPr lang="en-US" altLang="en-US" baseline="0" dirty="0" smtClean="0">
                <a:latin typeface="Calibri" pitchFamily="34" charset="0"/>
              </a:rPr>
              <a:t> </a:t>
            </a:r>
            <a:r>
              <a:rPr lang="en-US" altLang="en-US" baseline="0" dirty="0" err="1" smtClean="0">
                <a:latin typeface="Calibri" pitchFamily="34" charset="0"/>
              </a:rPr>
              <a:t>escoger</a:t>
            </a:r>
            <a:r>
              <a:rPr lang="en-US" altLang="en-US" baseline="0" dirty="0" smtClean="0">
                <a:latin typeface="Calibri" pitchFamily="34" charset="0"/>
              </a:rPr>
              <a:t> la </a:t>
            </a:r>
            <a:r>
              <a:rPr lang="en-US" altLang="en-US" baseline="0" dirty="0" err="1" smtClean="0">
                <a:latin typeface="Calibri" pitchFamily="34" charset="0"/>
              </a:rPr>
              <a:t>lengua</a:t>
            </a:r>
            <a:r>
              <a:rPr lang="en-US" altLang="en-US" baseline="0" dirty="0" smtClean="0">
                <a:latin typeface="Calibri" pitchFamily="34" charset="0"/>
              </a:rPr>
              <a:t> </a:t>
            </a:r>
            <a:r>
              <a:rPr lang="en-US" altLang="en-US" baseline="0" dirty="0" err="1" smtClean="0">
                <a:latin typeface="Calibri" pitchFamily="34" charset="0"/>
              </a:rPr>
              <a:t>que</a:t>
            </a:r>
            <a:r>
              <a:rPr lang="en-US" altLang="en-US" baseline="0" dirty="0" smtClean="0">
                <a:latin typeface="Calibri" pitchFamily="34" charset="0"/>
              </a:rPr>
              <a:t> </a:t>
            </a:r>
            <a:r>
              <a:rPr lang="en-US" altLang="en-US" baseline="0" dirty="0" err="1" smtClean="0">
                <a:latin typeface="Calibri" pitchFamily="34" charset="0"/>
              </a:rPr>
              <a:t>más</a:t>
            </a:r>
            <a:r>
              <a:rPr lang="en-US" altLang="en-US" baseline="0" dirty="0" smtClean="0">
                <a:latin typeface="Calibri" pitchFamily="34" charset="0"/>
              </a:rPr>
              <a:t> </a:t>
            </a:r>
            <a:r>
              <a:rPr lang="en-US" altLang="en-US" baseline="0" dirty="0" err="1" smtClean="0">
                <a:latin typeface="Calibri" pitchFamily="34" charset="0"/>
              </a:rPr>
              <a:t>cercanamente</a:t>
            </a:r>
            <a:r>
              <a:rPr lang="en-US" altLang="en-US" baseline="0" dirty="0" smtClean="0">
                <a:latin typeface="Calibri" pitchFamily="34" charset="0"/>
              </a:rPr>
              <a:t> </a:t>
            </a:r>
            <a:r>
              <a:rPr lang="en-US" altLang="en-US" baseline="0" dirty="0" err="1" smtClean="0">
                <a:latin typeface="Calibri" pitchFamily="34" charset="0"/>
              </a:rPr>
              <a:t>corresponde</a:t>
            </a:r>
            <a:r>
              <a:rPr lang="en-US" altLang="en-US" baseline="0" dirty="0" smtClean="0">
                <a:latin typeface="Calibri" pitchFamily="34" charset="0"/>
              </a:rPr>
              <a:t> a lo </a:t>
            </a:r>
            <a:r>
              <a:rPr lang="en-US" altLang="en-US" baseline="0" dirty="0" err="1" smtClean="0">
                <a:latin typeface="Calibri" pitchFamily="34" charset="0"/>
              </a:rPr>
              <a:t>que</a:t>
            </a:r>
            <a:r>
              <a:rPr lang="en-US" altLang="en-US" baseline="0" dirty="0" smtClean="0">
                <a:latin typeface="Calibri" pitchFamily="34" charset="0"/>
              </a:rPr>
              <a:t> </a:t>
            </a:r>
            <a:r>
              <a:rPr lang="en-US" altLang="en-US" baseline="0" dirty="0" err="1" smtClean="0">
                <a:latin typeface="Calibri" pitchFamily="34" charset="0"/>
              </a:rPr>
              <a:t>quiere</a:t>
            </a:r>
            <a:r>
              <a:rPr lang="en-US" altLang="en-US" baseline="0" dirty="0" smtClean="0">
                <a:latin typeface="Calibri" pitchFamily="34" charset="0"/>
              </a:rPr>
              <a:t> registrar </a:t>
            </a:r>
            <a:r>
              <a:rPr lang="en-US" altLang="en-US" baseline="0" dirty="0" err="1" smtClean="0">
                <a:latin typeface="Calibri" pitchFamily="34" charset="0"/>
              </a:rPr>
              <a:t>en</a:t>
            </a:r>
            <a:r>
              <a:rPr lang="en-US" altLang="en-US" baseline="0" dirty="0" smtClean="0">
                <a:latin typeface="Calibri" pitchFamily="34" charset="0"/>
              </a:rPr>
              <a:t> el </a:t>
            </a:r>
            <a:r>
              <a:rPr lang="en-US" altLang="en-US" baseline="0" dirty="0" err="1" smtClean="0">
                <a:latin typeface="Calibri" pitchFamily="34" charset="0"/>
              </a:rPr>
              <a:t>subcampo</a:t>
            </a:r>
            <a:r>
              <a:rPr lang="en-US" altLang="en-US" baseline="0" dirty="0" smtClean="0">
                <a:latin typeface="Calibri" pitchFamily="34" charset="0"/>
              </a:rPr>
              <a:t> $b del campo 670. ALERTA: </a:t>
            </a:r>
            <a:r>
              <a:rPr lang="en-US" altLang="en-US" baseline="0" dirty="0" err="1" smtClean="0">
                <a:latin typeface="Calibri" pitchFamily="34" charset="0"/>
              </a:rPr>
              <a:t>si</a:t>
            </a:r>
            <a:r>
              <a:rPr lang="en-US" altLang="en-US" baseline="0" dirty="0" smtClean="0">
                <a:latin typeface="Calibri" pitchFamily="34" charset="0"/>
              </a:rPr>
              <a:t> se </a:t>
            </a:r>
            <a:r>
              <a:rPr lang="en-US" altLang="en-US" baseline="0" dirty="0" err="1" smtClean="0">
                <a:latin typeface="Calibri" pitchFamily="34" charset="0"/>
              </a:rPr>
              <a:t>mueve</a:t>
            </a:r>
            <a:r>
              <a:rPr lang="en-US" altLang="en-US" baseline="0" dirty="0" smtClean="0">
                <a:latin typeface="Calibri" pitchFamily="34" charset="0"/>
              </a:rPr>
              <a:t> de </a:t>
            </a:r>
            <a:r>
              <a:rPr lang="en-US" altLang="en-US" baseline="0" dirty="0" err="1" smtClean="0">
                <a:latin typeface="Calibri" pitchFamily="34" charset="0"/>
              </a:rPr>
              <a:t>esta</a:t>
            </a:r>
            <a:r>
              <a:rPr lang="en-US" altLang="en-US" baseline="0" dirty="0" smtClean="0">
                <a:latin typeface="Calibri" pitchFamily="34" charset="0"/>
              </a:rPr>
              <a:t> </a:t>
            </a:r>
            <a:r>
              <a:rPr lang="en-US" altLang="en-US" baseline="0" dirty="0" err="1" smtClean="0">
                <a:latin typeface="Calibri" pitchFamily="34" charset="0"/>
              </a:rPr>
              <a:t>ventana</a:t>
            </a:r>
            <a:r>
              <a:rPr lang="en-US" altLang="en-US" baseline="0" dirty="0" smtClean="0">
                <a:latin typeface="Calibri" pitchFamily="34" charset="0"/>
              </a:rPr>
              <a:t> de OCLC, </a:t>
            </a:r>
            <a:r>
              <a:rPr lang="en-US" altLang="en-US" baseline="0" dirty="0" err="1" smtClean="0">
                <a:latin typeface="Calibri" pitchFamily="34" charset="0"/>
              </a:rPr>
              <a:t>este</a:t>
            </a:r>
            <a:r>
              <a:rPr lang="en-US" altLang="en-US" baseline="0" dirty="0" smtClean="0">
                <a:latin typeface="Calibri" pitchFamily="34" charset="0"/>
              </a:rPr>
              <a:t> </a:t>
            </a:r>
            <a:r>
              <a:rPr lang="en-US" altLang="en-US" baseline="0" dirty="0" err="1" smtClean="0">
                <a:latin typeface="Calibri" pitchFamily="34" charset="0"/>
              </a:rPr>
              <a:t>nueva</a:t>
            </a:r>
            <a:r>
              <a:rPr lang="en-US" altLang="en-US" baseline="0" dirty="0" smtClean="0">
                <a:latin typeface="Calibri" pitchFamily="34" charset="0"/>
              </a:rPr>
              <a:t> </a:t>
            </a:r>
            <a:r>
              <a:rPr lang="en-US" altLang="en-US" baseline="0" dirty="0" err="1" smtClean="0">
                <a:latin typeface="Calibri" pitchFamily="34" charset="0"/>
              </a:rPr>
              <a:t>ventana</a:t>
            </a:r>
            <a:r>
              <a:rPr lang="en-US" altLang="en-US" baseline="0" dirty="0" smtClean="0">
                <a:latin typeface="Calibri" pitchFamily="34" charset="0"/>
              </a:rPr>
              <a:t> </a:t>
            </a:r>
            <a:r>
              <a:rPr lang="en-US" altLang="en-US" baseline="0" dirty="0" err="1" smtClean="0">
                <a:latin typeface="Calibri" pitchFamily="34" charset="0"/>
              </a:rPr>
              <a:t>posiblemente</a:t>
            </a:r>
            <a:r>
              <a:rPr lang="en-US" altLang="en-US" baseline="0" dirty="0" smtClean="0">
                <a:latin typeface="Calibri" pitchFamily="34" charset="0"/>
              </a:rPr>
              <a:t> </a:t>
            </a:r>
            <a:r>
              <a:rPr lang="en-US" altLang="en-US" baseline="0" dirty="0" err="1" smtClean="0">
                <a:latin typeface="Calibri" pitchFamily="34" charset="0"/>
              </a:rPr>
              <a:t>desaparece</a:t>
            </a:r>
            <a:r>
              <a:rPr lang="en-US" altLang="en-US" baseline="0" dirty="0" smtClean="0">
                <a:latin typeface="Calibri" pitchFamily="34" charset="0"/>
              </a:rPr>
              <a:t> </a:t>
            </a:r>
            <a:r>
              <a:rPr lang="en-US" altLang="en-US" baseline="0" dirty="0" err="1" smtClean="0">
                <a:latin typeface="Calibri" pitchFamily="34" charset="0"/>
              </a:rPr>
              <a:t>bajo</a:t>
            </a:r>
            <a:r>
              <a:rPr lang="en-US" altLang="en-US" baseline="0" dirty="0" smtClean="0">
                <a:latin typeface="Calibri" pitchFamily="34" charset="0"/>
              </a:rPr>
              <a:t> la </a:t>
            </a:r>
            <a:r>
              <a:rPr lang="en-US" altLang="en-US" baseline="0" dirty="0" err="1" smtClean="0">
                <a:latin typeface="Calibri" pitchFamily="34" charset="0"/>
              </a:rPr>
              <a:t>ventana</a:t>
            </a:r>
            <a:r>
              <a:rPr lang="en-US" altLang="en-US" baseline="0" dirty="0" smtClean="0">
                <a:latin typeface="Calibri" pitchFamily="34" charset="0"/>
              </a:rPr>
              <a:t> </a:t>
            </a:r>
            <a:r>
              <a:rPr lang="en-US" altLang="en-US" baseline="0" dirty="0" err="1" smtClean="0">
                <a:latin typeface="Calibri" pitchFamily="34" charset="0"/>
              </a:rPr>
              <a:t>primaria</a:t>
            </a:r>
            <a:r>
              <a:rPr lang="en-US" altLang="en-US" baseline="0" dirty="0" smtClean="0">
                <a:latin typeface="Calibri" pitchFamily="34" charset="0"/>
              </a:rPr>
              <a:t>. </a:t>
            </a:r>
            <a:r>
              <a:rPr lang="en-US" altLang="en-US" baseline="0" dirty="0" err="1" smtClean="0">
                <a:latin typeface="Calibri" pitchFamily="34" charset="0"/>
              </a:rPr>
              <a:t>Es</a:t>
            </a:r>
            <a:r>
              <a:rPr lang="en-US" altLang="en-US" baseline="0" dirty="0" smtClean="0">
                <a:latin typeface="Calibri" pitchFamily="34" charset="0"/>
              </a:rPr>
              <a:t> </a:t>
            </a:r>
            <a:r>
              <a:rPr lang="en-US" altLang="en-US" baseline="0" dirty="0" err="1" smtClean="0">
                <a:latin typeface="Calibri" pitchFamily="34" charset="0"/>
              </a:rPr>
              <a:t>posible</a:t>
            </a:r>
            <a:r>
              <a:rPr lang="en-US" altLang="en-US" baseline="0" dirty="0" smtClean="0">
                <a:latin typeface="Calibri" pitchFamily="34" charset="0"/>
              </a:rPr>
              <a:t> </a:t>
            </a:r>
            <a:r>
              <a:rPr lang="en-US" altLang="en-US" baseline="0" dirty="0" err="1" smtClean="0">
                <a:latin typeface="Calibri" pitchFamily="34" charset="0"/>
              </a:rPr>
              <a:t>encontrar</a:t>
            </a:r>
            <a:r>
              <a:rPr lang="en-US" altLang="en-US" baseline="0" dirty="0" smtClean="0">
                <a:latin typeface="Calibri" pitchFamily="34" charset="0"/>
              </a:rPr>
              <a:t> </a:t>
            </a:r>
            <a:r>
              <a:rPr lang="en-US" altLang="en-US" baseline="0" dirty="0" err="1" smtClean="0">
                <a:latin typeface="Calibri" pitchFamily="34" charset="0"/>
              </a:rPr>
              <a:t>otra</a:t>
            </a:r>
            <a:r>
              <a:rPr lang="en-US" altLang="en-US" baseline="0" dirty="0" smtClean="0">
                <a:latin typeface="Calibri" pitchFamily="34" charset="0"/>
              </a:rPr>
              <a:t> </a:t>
            </a:r>
            <a:r>
              <a:rPr lang="en-US" altLang="en-US" baseline="0" dirty="0" err="1" smtClean="0">
                <a:latin typeface="Calibri" pitchFamily="34" charset="0"/>
              </a:rPr>
              <a:t>vez</a:t>
            </a:r>
            <a:r>
              <a:rPr lang="en-US" altLang="en-US" baseline="0" dirty="0" smtClean="0">
                <a:latin typeface="Calibri" pitchFamily="34" charset="0"/>
              </a:rPr>
              <a:t>, </a:t>
            </a:r>
            <a:r>
              <a:rPr lang="en-US" altLang="en-US" baseline="0" dirty="0" err="1" smtClean="0">
                <a:latin typeface="Calibri" pitchFamily="34" charset="0"/>
              </a:rPr>
              <a:t>pero</a:t>
            </a:r>
            <a:r>
              <a:rPr lang="en-US" altLang="en-US" baseline="0" dirty="0" smtClean="0">
                <a:latin typeface="Calibri" pitchFamily="34" charset="0"/>
              </a:rPr>
              <a:t> </a:t>
            </a:r>
            <a:r>
              <a:rPr lang="en-US" altLang="en-US" baseline="0" dirty="0" err="1" smtClean="0">
                <a:latin typeface="Calibri" pitchFamily="34" charset="0"/>
              </a:rPr>
              <a:t>es</a:t>
            </a:r>
            <a:r>
              <a:rPr lang="en-US" altLang="en-US" baseline="0" dirty="0" smtClean="0">
                <a:latin typeface="Calibri" pitchFamily="34" charset="0"/>
              </a:rPr>
              <a:t> un </a:t>
            </a:r>
            <a:r>
              <a:rPr lang="en-US" altLang="en-US" baseline="0" dirty="0" err="1" smtClean="0">
                <a:latin typeface="Calibri" pitchFamily="34" charset="0"/>
              </a:rPr>
              <a:t>poco</a:t>
            </a:r>
            <a:r>
              <a:rPr lang="en-US" altLang="en-US" baseline="0" dirty="0" smtClean="0">
                <a:latin typeface="Calibri" pitchFamily="34" charset="0"/>
              </a:rPr>
              <a:t> </a:t>
            </a:r>
            <a:r>
              <a:rPr lang="en-US" altLang="en-US" baseline="0" dirty="0" err="1" smtClean="0">
                <a:latin typeface="Calibri" pitchFamily="34" charset="0"/>
              </a:rPr>
              <a:t>difícil</a:t>
            </a:r>
            <a:r>
              <a:rPr lang="en-US" altLang="en-US" baseline="0" dirty="0" smtClean="0">
                <a:latin typeface="Calibri" pitchFamily="34" charset="0"/>
              </a:rPr>
              <a:t>. </a:t>
            </a:r>
            <a:r>
              <a:rPr lang="en-US" altLang="en-US" baseline="0" dirty="0" err="1" smtClean="0">
                <a:latin typeface="Calibri" pitchFamily="34" charset="0"/>
              </a:rPr>
              <a:t>Es</a:t>
            </a:r>
            <a:r>
              <a:rPr lang="en-US" altLang="en-US" baseline="0" dirty="0" smtClean="0">
                <a:latin typeface="Calibri" pitchFamily="34" charset="0"/>
              </a:rPr>
              <a:t> </a:t>
            </a:r>
            <a:r>
              <a:rPr lang="en-US" altLang="en-US" baseline="0" dirty="0" err="1" smtClean="0">
                <a:latin typeface="Calibri" pitchFamily="34" charset="0"/>
              </a:rPr>
              <a:t>necesario</a:t>
            </a:r>
            <a:r>
              <a:rPr lang="en-US" altLang="en-US" baseline="0" dirty="0" smtClean="0">
                <a:latin typeface="Calibri" pitchFamily="34" charset="0"/>
              </a:rPr>
              <a:t> </a:t>
            </a:r>
            <a:r>
              <a:rPr lang="en-US" altLang="en-US" baseline="0" dirty="0" err="1" smtClean="0">
                <a:latin typeface="Calibri" pitchFamily="34" charset="0"/>
              </a:rPr>
              <a:t>hacer</a:t>
            </a:r>
            <a:r>
              <a:rPr lang="en-US" altLang="en-US" baseline="0" dirty="0" smtClean="0">
                <a:latin typeface="Calibri" pitchFamily="34" charset="0"/>
              </a:rPr>
              <a:t> </a:t>
            </a:r>
            <a:r>
              <a:rPr lang="en-US" altLang="en-US" baseline="0" dirty="0" err="1" smtClean="0">
                <a:latin typeface="Calibri" pitchFamily="34" charset="0"/>
              </a:rPr>
              <a:t>algo</a:t>
            </a:r>
            <a:r>
              <a:rPr lang="en-US" altLang="en-US" baseline="0" dirty="0" smtClean="0">
                <a:latin typeface="Calibri" pitchFamily="34" charset="0"/>
              </a:rPr>
              <a:t> </a:t>
            </a:r>
            <a:r>
              <a:rPr lang="en-US" altLang="en-US" baseline="0" dirty="0" err="1" smtClean="0">
                <a:latin typeface="Calibri" pitchFamily="34" charset="0"/>
              </a:rPr>
              <a:t>en</a:t>
            </a:r>
            <a:r>
              <a:rPr lang="en-US" altLang="en-US" baseline="0" dirty="0" smtClean="0">
                <a:latin typeface="Calibri" pitchFamily="34" charset="0"/>
              </a:rPr>
              <a:t> </a:t>
            </a:r>
            <a:r>
              <a:rPr lang="en-US" altLang="en-US" baseline="0" dirty="0" err="1" smtClean="0">
                <a:latin typeface="Calibri" pitchFamily="34" charset="0"/>
              </a:rPr>
              <a:t>esta</a:t>
            </a:r>
            <a:r>
              <a:rPr lang="en-US" altLang="en-US" baseline="0" dirty="0" smtClean="0">
                <a:latin typeface="Calibri" pitchFamily="34" charset="0"/>
              </a:rPr>
              <a:t> </a:t>
            </a:r>
            <a:r>
              <a:rPr lang="en-US" altLang="en-US" baseline="0" dirty="0" err="1" smtClean="0">
                <a:latin typeface="Calibri" pitchFamily="34" charset="0"/>
              </a:rPr>
              <a:t>ventana</a:t>
            </a:r>
            <a:r>
              <a:rPr lang="en-US" altLang="en-US" baseline="0" dirty="0" smtClean="0">
                <a:latin typeface="Calibri" pitchFamily="34" charset="0"/>
              </a:rPr>
              <a:t> (OK o Cancel) antes de </a:t>
            </a:r>
            <a:r>
              <a:rPr lang="en-US" altLang="en-US" baseline="0" dirty="0" err="1" smtClean="0">
                <a:latin typeface="Calibri" pitchFamily="34" charset="0"/>
              </a:rPr>
              <a:t>continuar</a:t>
            </a:r>
            <a:r>
              <a:rPr lang="en-US" altLang="en-US" baseline="0" dirty="0" smtClean="0">
                <a:latin typeface="Calibri" pitchFamily="34" charset="0"/>
              </a:rPr>
              <a:t>.</a:t>
            </a:r>
            <a:endParaRPr lang="en-US" altLang="en-US" dirty="0" smtClean="0">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noTextEdit="1"/>
          </p:cNvSpPr>
          <p:nvPr>
            <p:ph type="sldImg"/>
          </p:nvPr>
        </p:nvSpPr>
        <p:spPr>
          <a:ln/>
        </p:spPr>
      </p:sp>
      <p:sp>
        <p:nvSpPr>
          <p:cNvPr id="142338" name="Rectangle 3"/>
          <p:cNvSpPr>
            <a:spLocks noGrp="1" noChangeArrowheads="1"/>
          </p:cNvSpPr>
          <p:nvPr>
            <p:ph type="body" idx="1"/>
          </p:nvPr>
        </p:nvSpPr>
        <p:spPr>
          <a:xfrm>
            <a:off x="610495" y="4344414"/>
            <a:ext cx="5485160" cy="4113708"/>
          </a:xfrm>
          <a:noFill/>
          <a:ln/>
        </p:spPr>
        <p:txBody>
          <a:bodyPr/>
          <a:lstStyle/>
          <a:p>
            <a:r>
              <a:rPr lang="en-US" altLang="en-US" dirty="0" smtClean="0">
                <a:latin typeface="Calibri" pitchFamily="34" charset="0"/>
              </a:rPr>
              <a:t>Nueva: 24 </a:t>
            </a:r>
            <a:r>
              <a:rPr lang="en-US" altLang="en-US" dirty="0" err="1" smtClean="0">
                <a:latin typeface="Calibri" pitchFamily="34" charset="0"/>
              </a:rPr>
              <a:t>febrero</a:t>
            </a:r>
            <a:r>
              <a:rPr lang="en-US" altLang="en-US" dirty="0" smtClean="0">
                <a:latin typeface="Calibri" pitchFamily="34" charset="0"/>
              </a:rPr>
              <a:t> 2014</a:t>
            </a:r>
          </a:p>
          <a:p>
            <a:endParaRPr lang="en-US" altLang="en-US" dirty="0" smtClean="0">
              <a:latin typeface="Calibri" pitchFamily="34" charset="0"/>
            </a:endParaRPr>
          </a:p>
          <a:p>
            <a:r>
              <a:rPr lang="en-US" altLang="en-US" dirty="0" err="1" smtClean="0">
                <a:latin typeface="Calibri" pitchFamily="34" charset="0"/>
              </a:rPr>
              <a:t>Próximo</a:t>
            </a:r>
            <a:r>
              <a:rPr lang="en-US" altLang="en-US" dirty="0" smtClean="0">
                <a:latin typeface="Calibri" pitchFamily="34" charset="0"/>
              </a:rPr>
              <a:t>, </a:t>
            </a:r>
            <a:r>
              <a:rPr lang="en-US" altLang="en-US" dirty="0" err="1" smtClean="0">
                <a:latin typeface="Calibri" pitchFamily="34" charset="0"/>
              </a:rPr>
              <a:t>si</a:t>
            </a:r>
            <a:r>
              <a:rPr lang="en-US" altLang="en-US" dirty="0" smtClean="0">
                <a:latin typeface="Calibri" pitchFamily="34" charset="0"/>
              </a:rPr>
              <a:t> el macro </a:t>
            </a:r>
            <a:r>
              <a:rPr lang="en-US" altLang="en-US" dirty="0" err="1" smtClean="0">
                <a:latin typeface="Calibri" pitchFamily="34" charset="0"/>
              </a:rPr>
              <a:t>piensa</a:t>
            </a:r>
            <a:r>
              <a:rPr lang="en-US" altLang="en-US" dirty="0" smtClean="0">
                <a:latin typeface="Calibri" pitchFamily="34" charset="0"/>
              </a:rPr>
              <a:t> </a:t>
            </a:r>
            <a:r>
              <a:rPr lang="en-US" altLang="en-US" dirty="0" err="1" smtClean="0">
                <a:latin typeface="Calibri" pitchFamily="34" charset="0"/>
              </a:rPr>
              <a:t>que</a:t>
            </a:r>
            <a:r>
              <a:rPr lang="en-US" altLang="en-US" dirty="0" smtClean="0">
                <a:latin typeface="Calibri" pitchFamily="34" charset="0"/>
              </a:rPr>
              <a:t> hay </a:t>
            </a:r>
            <a:r>
              <a:rPr lang="en-US" altLang="en-US" dirty="0" err="1" smtClean="0">
                <a:latin typeface="Calibri" pitchFamily="34" charset="0"/>
              </a:rPr>
              <a:t>variantes</a:t>
            </a:r>
            <a:r>
              <a:rPr lang="en-US" altLang="en-US" dirty="0" smtClean="0">
                <a:latin typeface="Calibri" pitchFamily="34" charset="0"/>
              </a:rPr>
              <a:t> </a:t>
            </a:r>
            <a:r>
              <a:rPr lang="en-US" altLang="en-US" dirty="0" err="1" smtClean="0">
                <a:latin typeface="Calibri" pitchFamily="34" charset="0"/>
              </a:rPr>
              <a:t>posibles</a:t>
            </a:r>
            <a:r>
              <a:rPr lang="en-US" altLang="en-US" dirty="0" smtClean="0">
                <a:latin typeface="Calibri" pitchFamily="34" charset="0"/>
              </a:rPr>
              <a:t>,</a:t>
            </a:r>
            <a:r>
              <a:rPr lang="en-US" altLang="en-US" baseline="0" dirty="0" smtClean="0">
                <a:latin typeface="Calibri" pitchFamily="34" charset="0"/>
              </a:rPr>
              <a:t> se </a:t>
            </a:r>
            <a:r>
              <a:rPr lang="en-US" altLang="en-US" baseline="0" dirty="0" err="1" smtClean="0">
                <a:latin typeface="Calibri" pitchFamily="34" charset="0"/>
              </a:rPr>
              <a:t>puede</a:t>
            </a:r>
            <a:r>
              <a:rPr lang="en-US" altLang="en-US" baseline="0" dirty="0" smtClean="0">
                <a:latin typeface="Calibri" pitchFamily="34" charset="0"/>
              </a:rPr>
              <a:t> </a:t>
            </a:r>
            <a:r>
              <a:rPr lang="en-US" altLang="en-US" baseline="0" dirty="0" err="1" smtClean="0">
                <a:latin typeface="Calibri" pitchFamily="34" charset="0"/>
              </a:rPr>
              <a:t>dar</a:t>
            </a:r>
            <a:r>
              <a:rPr lang="en-US" altLang="en-US" baseline="0" dirty="0" smtClean="0">
                <a:latin typeface="Calibri" pitchFamily="34" charset="0"/>
              </a:rPr>
              <a:t> un </a:t>
            </a:r>
            <a:r>
              <a:rPr lang="en-US" altLang="en-US" baseline="0" dirty="0" err="1" smtClean="0">
                <a:latin typeface="Calibri" pitchFamily="34" charset="0"/>
              </a:rPr>
              <a:t>escojo</a:t>
            </a:r>
            <a:r>
              <a:rPr lang="en-US" altLang="en-US" baseline="0" dirty="0" smtClean="0">
                <a:latin typeface="Calibri" pitchFamily="34" charset="0"/>
              </a:rPr>
              <a:t> </a:t>
            </a:r>
            <a:r>
              <a:rPr lang="en-US" altLang="en-US" baseline="0" dirty="0" err="1" smtClean="0">
                <a:latin typeface="Calibri" pitchFamily="34" charset="0"/>
              </a:rPr>
              <a:t>aquí</a:t>
            </a:r>
            <a:r>
              <a:rPr lang="en-US" altLang="en-US" baseline="0" dirty="0" smtClean="0">
                <a:latin typeface="Calibri" pitchFamily="34" charset="0"/>
              </a:rPr>
              <a:t>. O </a:t>
            </a:r>
            <a:r>
              <a:rPr lang="en-US" altLang="en-US" baseline="0" dirty="0" err="1" smtClean="0">
                <a:latin typeface="Calibri" pitchFamily="34" charset="0"/>
              </a:rPr>
              <a:t>hacer</a:t>
            </a:r>
            <a:r>
              <a:rPr lang="en-US" altLang="en-US" baseline="0" dirty="0" smtClean="0">
                <a:latin typeface="Calibri" pitchFamily="34" charset="0"/>
              </a:rPr>
              <a:t> click OK o </a:t>
            </a:r>
            <a:r>
              <a:rPr lang="en-US" altLang="en-US" baseline="0" dirty="0" err="1" smtClean="0">
                <a:latin typeface="Calibri" pitchFamily="34" charset="0"/>
              </a:rPr>
              <a:t>cancelar</a:t>
            </a:r>
            <a:r>
              <a:rPr lang="en-US" altLang="en-US" baseline="0" dirty="0" smtClean="0">
                <a:latin typeface="Calibri" pitchFamily="34" charset="0"/>
              </a:rPr>
              <a:t>. </a:t>
            </a:r>
            <a:r>
              <a:rPr lang="en-US" altLang="en-US" baseline="0" dirty="0" err="1" smtClean="0">
                <a:latin typeface="Calibri" pitchFamily="34" charset="0"/>
              </a:rPr>
              <a:t>En</a:t>
            </a:r>
            <a:r>
              <a:rPr lang="en-US" altLang="en-US" baseline="0" dirty="0" smtClean="0">
                <a:latin typeface="Calibri" pitchFamily="34" charset="0"/>
              </a:rPr>
              <a:t> </a:t>
            </a:r>
            <a:r>
              <a:rPr lang="en-US" altLang="en-US" baseline="0" dirty="0" err="1" smtClean="0">
                <a:latin typeface="Calibri" pitchFamily="34" charset="0"/>
              </a:rPr>
              <a:t>este</a:t>
            </a:r>
            <a:r>
              <a:rPr lang="en-US" altLang="en-US" baseline="0" dirty="0" smtClean="0">
                <a:latin typeface="Calibri" pitchFamily="34" charset="0"/>
              </a:rPr>
              <a:t> </a:t>
            </a:r>
            <a:r>
              <a:rPr lang="en-US" altLang="en-US" baseline="0" dirty="0" err="1" smtClean="0">
                <a:latin typeface="Calibri" pitchFamily="34" charset="0"/>
              </a:rPr>
              <a:t>caso</a:t>
            </a:r>
            <a:r>
              <a:rPr lang="en-US" altLang="en-US" baseline="0" dirty="0" smtClean="0">
                <a:latin typeface="Calibri" pitchFamily="34" charset="0"/>
              </a:rPr>
              <a:t>, “cancel” </a:t>
            </a:r>
            <a:r>
              <a:rPr lang="en-US" altLang="en-US" baseline="0" dirty="0" err="1" smtClean="0">
                <a:latin typeface="Calibri" pitchFamily="34" charset="0"/>
              </a:rPr>
              <a:t>porque</a:t>
            </a:r>
            <a:r>
              <a:rPr lang="en-US" altLang="en-US" baseline="0" dirty="0" smtClean="0">
                <a:latin typeface="Calibri" pitchFamily="34" charset="0"/>
              </a:rPr>
              <a:t> </a:t>
            </a:r>
            <a:r>
              <a:rPr lang="en-US" altLang="en-US" baseline="0" dirty="0" err="1" smtClean="0">
                <a:latin typeface="Calibri" pitchFamily="34" charset="0"/>
              </a:rPr>
              <a:t>este</a:t>
            </a:r>
            <a:r>
              <a:rPr lang="en-US" altLang="en-US" baseline="0" dirty="0" smtClean="0">
                <a:latin typeface="Calibri" pitchFamily="34" charset="0"/>
              </a:rPr>
              <a:t> </a:t>
            </a:r>
            <a:r>
              <a:rPr lang="en-US" altLang="en-US" baseline="0" dirty="0" err="1" smtClean="0">
                <a:latin typeface="Calibri" pitchFamily="34" charset="0"/>
              </a:rPr>
              <a:t>tipo</a:t>
            </a:r>
            <a:r>
              <a:rPr lang="en-US" altLang="en-US" baseline="0" dirty="0" smtClean="0">
                <a:latin typeface="Calibri" pitchFamily="34" charset="0"/>
              </a:rPr>
              <a:t> de </a:t>
            </a:r>
            <a:r>
              <a:rPr lang="en-US" altLang="en-US" baseline="0" dirty="0" err="1" smtClean="0">
                <a:latin typeface="Calibri" pitchFamily="34" charset="0"/>
              </a:rPr>
              <a:t>variante</a:t>
            </a:r>
            <a:r>
              <a:rPr lang="en-US" altLang="en-US" baseline="0" dirty="0" smtClean="0">
                <a:latin typeface="Calibri" pitchFamily="34" charset="0"/>
              </a:rPr>
              <a:t> </a:t>
            </a:r>
            <a:r>
              <a:rPr lang="en-US" altLang="en-US" baseline="0" dirty="0" err="1" smtClean="0">
                <a:latin typeface="Calibri" pitchFamily="34" charset="0"/>
              </a:rPr>
              <a:t>invertido</a:t>
            </a:r>
            <a:r>
              <a:rPr lang="en-US" altLang="en-US" baseline="0" dirty="0" smtClean="0">
                <a:latin typeface="Calibri" pitchFamily="34" charset="0"/>
              </a:rPr>
              <a:t> no </a:t>
            </a:r>
            <a:r>
              <a:rPr lang="en-US" altLang="en-US" baseline="0" dirty="0" err="1" smtClean="0">
                <a:latin typeface="Calibri" pitchFamily="34" charset="0"/>
              </a:rPr>
              <a:t>es</a:t>
            </a:r>
            <a:r>
              <a:rPr lang="en-US" altLang="en-US" baseline="0" dirty="0" smtClean="0">
                <a:latin typeface="Calibri" pitchFamily="34" charset="0"/>
              </a:rPr>
              <a:t> la </a:t>
            </a:r>
            <a:r>
              <a:rPr lang="en-US" altLang="en-US" baseline="0" dirty="0" err="1" smtClean="0">
                <a:latin typeface="Calibri" pitchFamily="34" charset="0"/>
              </a:rPr>
              <a:t>práctica</a:t>
            </a:r>
            <a:r>
              <a:rPr lang="en-US" altLang="en-US" baseline="0" dirty="0" smtClean="0">
                <a:latin typeface="Calibri" pitchFamily="34" charset="0"/>
              </a:rPr>
              <a:t> </a:t>
            </a:r>
            <a:r>
              <a:rPr lang="en-US" altLang="en-US" baseline="0" dirty="0" err="1" smtClean="0">
                <a:latin typeface="Calibri" pitchFamily="34" charset="0"/>
              </a:rPr>
              <a:t>bajo</a:t>
            </a:r>
            <a:r>
              <a:rPr lang="en-US" altLang="en-US" baseline="0" dirty="0" smtClean="0">
                <a:latin typeface="Calibri" pitchFamily="34" charset="0"/>
              </a:rPr>
              <a:t> RDA.</a:t>
            </a:r>
            <a:endParaRPr lang="en-US" altLang="en-US" dirty="0" smtClean="0">
              <a:latin typeface="Calibri" pitchFamily="34" charset="0"/>
            </a:endParaRPr>
          </a:p>
          <a:p>
            <a:r>
              <a:rPr lang="en-US" altLang="en-US" dirty="0" smtClean="0">
                <a:latin typeface="Calibri" pitchFamily="34" charset="0"/>
              </a:rPr>
              <a:t>\</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Rot="1" noChangeAspect="1" noChangeArrowheads="1" noTextEdit="1"/>
          </p:cNvSpPr>
          <p:nvPr>
            <p:ph type="sldImg"/>
          </p:nvPr>
        </p:nvSpPr>
        <p:spPr>
          <a:ln/>
        </p:spPr>
      </p:sp>
      <p:sp>
        <p:nvSpPr>
          <p:cNvPr id="144386" name="Rectangle 3"/>
          <p:cNvSpPr>
            <a:spLocks noGrp="1" noChangeArrowheads="1"/>
          </p:cNvSpPr>
          <p:nvPr>
            <p:ph type="body" idx="1"/>
          </p:nvPr>
        </p:nvSpPr>
        <p:spPr>
          <a:xfrm>
            <a:off x="610495" y="4344414"/>
            <a:ext cx="5485160" cy="4113708"/>
          </a:xfrm>
          <a:noFill/>
          <a:ln/>
        </p:spPr>
        <p:txBody>
          <a:bodyPr/>
          <a:lstStyle/>
          <a:p>
            <a:r>
              <a:rPr lang="en-US" altLang="en-US" dirty="0" smtClean="0">
                <a:latin typeface="Calibri" pitchFamily="34" charset="0"/>
              </a:rPr>
              <a:t>Nueva: 24 </a:t>
            </a:r>
            <a:r>
              <a:rPr lang="en-US" altLang="en-US" dirty="0" err="1" smtClean="0">
                <a:latin typeface="Calibri" pitchFamily="34" charset="0"/>
              </a:rPr>
              <a:t>febrero</a:t>
            </a:r>
            <a:r>
              <a:rPr lang="en-US" altLang="en-US" dirty="0" smtClean="0">
                <a:latin typeface="Calibri" pitchFamily="34" charset="0"/>
              </a:rPr>
              <a:t> 2014</a:t>
            </a:r>
          </a:p>
          <a:p>
            <a:endParaRPr lang="en-US" altLang="en-US" dirty="0" smtClean="0">
              <a:latin typeface="Calibri" pitchFamily="34" charset="0"/>
            </a:endParaRPr>
          </a:p>
          <a:p>
            <a:r>
              <a:rPr lang="en-US" altLang="en-US" dirty="0" err="1" smtClean="0">
                <a:latin typeface="Calibri" pitchFamily="34" charset="0"/>
              </a:rPr>
              <a:t>Próximo</a:t>
            </a:r>
            <a:r>
              <a:rPr lang="en-US" altLang="en-US" dirty="0" smtClean="0">
                <a:latin typeface="Calibri" pitchFamily="34" charset="0"/>
              </a:rPr>
              <a:t>, hay la </a:t>
            </a:r>
            <a:r>
              <a:rPr lang="en-US" altLang="en-US" dirty="0" err="1" smtClean="0">
                <a:latin typeface="Calibri" pitchFamily="34" charset="0"/>
              </a:rPr>
              <a:t>oportunidad</a:t>
            </a:r>
            <a:r>
              <a:rPr lang="en-US" altLang="en-US" dirty="0" smtClean="0">
                <a:latin typeface="Calibri" pitchFamily="34" charset="0"/>
              </a:rPr>
              <a:t> de </a:t>
            </a:r>
            <a:r>
              <a:rPr lang="en-US" altLang="en-US" dirty="0" err="1" smtClean="0">
                <a:latin typeface="Calibri" pitchFamily="34" charset="0"/>
              </a:rPr>
              <a:t>ayuda</a:t>
            </a:r>
            <a:r>
              <a:rPr lang="en-US" altLang="en-US" dirty="0" smtClean="0">
                <a:latin typeface="Calibri" pitchFamily="34" charset="0"/>
              </a:rPr>
              <a:t> </a:t>
            </a:r>
            <a:r>
              <a:rPr lang="en-US" altLang="en-US" dirty="0" err="1" smtClean="0">
                <a:latin typeface="Calibri" pitchFamily="34" charset="0"/>
              </a:rPr>
              <a:t>en</a:t>
            </a:r>
            <a:r>
              <a:rPr lang="en-US" altLang="en-US" dirty="0" smtClean="0">
                <a:latin typeface="Calibri" pitchFamily="34" charset="0"/>
              </a:rPr>
              <a:t> </a:t>
            </a:r>
            <a:r>
              <a:rPr lang="en-US" altLang="en-US" dirty="0" err="1" smtClean="0">
                <a:latin typeface="Calibri" pitchFamily="34" charset="0"/>
              </a:rPr>
              <a:t>añadir</a:t>
            </a:r>
            <a:r>
              <a:rPr lang="en-US" altLang="en-US" dirty="0" smtClean="0">
                <a:latin typeface="Calibri" pitchFamily="34" charset="0"/>
              </a:rPr>
              <a:t> </a:t>
            </a:r>
            <a:r>
              <a:rPr lang="en-US" altLang="en-US" dirty="0" err="1" smtClean="0">
                <a:latin typeface="Calibri" pitchFamily="34" charset="0"/>
              </a:rPr>
              <a:t>unos</a:t>
            </a:r>
            <a:r>
              <a:rPr lang="en-US" altLang="en-US" dirty="0" smtClean="0">
                <a:latin typeface="Calibri" pitchFamily="34" charset="0"/>
              </a:rPr>
              <a:t> </a:t>
            </a:r>
            <a:r>
              <a:rPr lang="en-US" altLang="en-US" dirty="0" err="1" smtClean="0">
                <a:latin typeface="Calibri" pitchFamily="34" charset="0"/>
              </a:rPr>
              <a:t>elementos</a:t>
            </a:r>
            <a:r>
              <a:rPr lang="en-US" altLang="en-US" dirty="0" smtClean="0">
                <a:latin typeface="Calibri" pitchFamily="34" charset="0"/>
              </a:rPr>
              <a:t> de RDA.</a:t>
            </a:r>
            <a:r>
              <a:rPr lang="en-US" altLang="en-US" baseline="0" dirty="0" smtClean="0">
                <a:latin typeface="Calibri" pitchFamily="34" charset="0"/>
              </a:rPr>
              <a:t> Se </a:t>
            </a:r>
            <a:r>
              <a:rPr lang="en-US" altLang="en-US" baseline="0" dirty="0" err="1" smtClean="0">
                <a:latin typeface="Calibri" pitchFamily="34" charset="0"/>
              </a:rPr>
              <a:t>puede</a:t>
            </a:r>
            <a:r>
              <a:rPr lang="en-US" altLang="en-US" baseline="0" dirty="0" smtClean="0">
                <a:latin typeface="Calibri" pitchFamily="34" charset="0"/>
              </a:rPr>
              <a:t> </a:t>
            </a:r>
            <a:r>
              <a:rPr lang="en-US" altLang="en-US" baseline="0" dirty="0" err="1" smtClean="0">
                <a:latin typeface="Calibri" pitchFamily="34" charset="0"/>
              </a:rPr>
              <a:t>escoger</a:t>
            </a:r>
            <a:r>
              <a:rPr lang="en-US" altLang="en-US" baseline="0" dirty="0" smtClean="0">
                <a:latin typeface="Calibri" pitchFamily="34" charset="0"/>
              </a:rPr>
              <a:t> </a:t>
            </a:r>
            <a:r>
              <a:rPr lang="en-US" altLang="en-US" baseline="0" dirty="0" err="1" smtClean="0">
                <a:latin typeface="Calibri" pitchFamily="34" charset="0"/>
              </a:rPr>
              <a:t>cualquier</a:t>
            </a:r>
            <a:r>
              <a:rPr lang="en-US" altLang="en-US" baseline="0" dirty="0" smtClean="0">
                <a:latin typeface="Calibri" pitchFamily="34" charset="0"/>
              </a:rPr>
              <a:t> </a:t>
            </a:r>
            <a:r>
              <a:rPr lang="en-US" altLang="en-US" baseline="0" dirty="0" err="1" smtClean="0">
                <a:latin typeface="Calibri" pitchFamily="34" charset="0"/>
              </a:rPr>
              <a:t>que</a:t>
            </a:r>
            <a:r>
              <a:rPr lang="en-US" altLang="en-US" baseline="0" dirty="0" smtClean="0">
                <a:latin typeface="Calibri" pitchFamily="34" charset="0"/>
              </a:rPr>
              <a:t> </a:t>
            </a:r>
            <a:r>
              <a:rPr lang="en-US" altLang="en-US" baseline="0" dirty="0" err="1" smtClean="0">
                <a:latin typeface="Calibri" pitchFamily="34" charset="0"/>
              </a:rPr>
              <a:t>prefiera</a:t>
            </a:r>
            <a:r>
              <a:rPr lang="en-US" altLang="en-US" baseline="0" dirty="0" smtClean="0">
                <a:latin typeface="Calibri" pitchFamily="34" charset="0"/>
              </a:rPr>
              <a:t>, o </a:t>
            </a:r>
            <a:r>
              <a:rPr lang="en-US" altLang="en-US" baseline="0" dirty="0" err="1" smtClean="0">
                <a:latin typeface="Calibri" pitchFamily="34" charset="0"/>
              </a:rPr>
              <a:t>quizás</a:t>
            </a:r>
            <a:r>
              <a:rPr lang="en-US" altLang="en-US" baseline="0" dirty="0" smtClean="0">
                <a:latin typeface="Calibri" pitchFamily="34" charset="0"/>
              </a:rPr>
              <a:t> sea </a:t>
            </a:r>
            <a:r>
              <a:rPr lang="en-US" altLang="en-US" baseline="0" dirty="0" err="1" smtClean="0">
                <a:latin typeface="Calibri" pitchFamily="34" charset="0"/>
              </a:rPr>
              <a:t>más</a:t>
            </a:r>
            <a:r>
              <a:rPr lang="en-US" altLang="en-US" baseline="0" dirty="0" smtClean="0">
                <a:latin typeface="Calibri" pitchFamily="34" charset="0"/>
              </a:rPr>
              <a:t> </a:t>
            </a:r>
            <a:r>
              <a:rPr lang="en-US" altLang="en-US" baseline="0" dirty="0" err="1" smtClean="0">
                <a:latin typeface="Calibri" pitchFamily="34" charset="0"/>
              </a:rPr>
              <a:t>fácil</a:t>
            </a:r>
            <a:r>
              <a:rPr lang="en-US" altLang="en-US" baseline="0" dirty="0" smtClean="0">
                <a:latin typeface="Calibri" pitchFamily="34" charset="0"/>
              </a:rPr>
              <a:t> </a:t>
            </a:r>
            <a:r>
              <a:rPr lang="en-US" altLang="en-US" baseline="0" dirty="0" err="1" smtClean="0">
                <a:latin typeface="Calibri" pitchFamily="34" charset="0"/>
              </a:rPr>
              <a:t>hacer</a:t>
            </a:r>
            <a:r>
              <a:rPr lang="en-US" altLang="en-US" baseline="0" dirty="0" smtClean="0">
                <a:latin typeface="Calibri" pitchFamily="34" charset="0"/>
              </a:rPr>
              <a:t> click “Exit to </a:t>
            </a:r>
            <a:r>
              <a:rPr lang="en-US" altLang="en-US" baseline="0" dirty="0" err="1" smtClean="0">
                <a:latin typeface="Calibri" pitchFamily="34" charset="0"/>
              </a:rPr>
              <a:t>workform</a:t>
            </a:r>
            <a:r>
              <a:rPr lang="en-US" altLang="en-US" baseline="0" dirty="0" smtClean="0">
                <a:latin typeface="Calibri" pitchFamily="34" charset="0"/>
              </a:rPr>
              <a:t>” y </a:t>
            </a:r>
            <a:r>
              <a:rPr lang="en-US" altLang="en-US" baseline="0" dirty="0" err="1" smtClean="0">
                <a:latin typeface="Calibri" pitchFamily="34" charset="0"/>
              </a:rPr>
              <a:t>añadir</a:t>
            </a:r>
            <a:r>
              <a:rPr lang="en-US" altLang="en-US" baseline="0" dirty="0" smtClean="0">
                <a:latin typeface="Calibri" pitchFamily="34" charset="0"/>
              </a:rPr>
              <a:t> los </a:t>
            </a:r>
            <a:r>
              <a:rPr lang="en-US" altLang="en-US" baseline="0" dirty="0" err="1" smtClean="0">
                <a:latin typeface="Calibri" pitchFamily="34" charset="0"/>
              </a:rPr>
              <a:t>elementos</a:t>
            </a:r>
            <a:r>
              <a:rPr lang="en-US" altLang="en-US" baseline="0" dirty="0" smtClean="0">
                <a:latin typeface="Calibri" pitchFamily="34" charset="0"/>
              </a:rPr>
              <a:t> </a:t>
            </a:r>
            <a:r>
              <a:rPr lang="en-US" altLang="en-US" baseline="0" dirty="0" err="1" smtClean="0">
                <a:latin typeface="Calibri" pitchFamily="34" charset="0"/>
              </a:rPr>
              <a:t>manualmente</a:t>
            </a:r>
            <a:r>
              <a:rPr lang="en-US" altLang="en-US" baseline="0" dirty="0" smtClean="0">
                <a:latin typeface="Calibri" pitchFamily="34" charset="0"/>
              </a:rPr>
              <a:t>. Para </a:t>
            </a:r>
            <a:r>
              <a:rPr lang="en-US" altLang="en-US" baseline="0" dirty="0" err="1" smtClean="0">
                <a:latin typeface="Calibri" pitchFamily="34" charset="0"/>
              </a:rPr>
              <a:t>demostrar</a:t>
            </a:r>
            <a:r>
              <a:rPr lang="en-US" altLang="en-US" baseline="0" dirty="0" smtClean="0">
                <a:latin typeface="Calibri" pitchFamily="34" charset="0"/>
              </a:rPr>
              <a:t>, </a:t>
            </a:r>
            <a:r>
              <a:rPr lang="en-US" altLang="en-US" baseline="0" dirty="0" err="1" smtClean="0">
                <a:latin typeface="Calibri" pitchFamily="34" charset="0"/>
              </a:rPr>
              <a:t>hacemos</a:t>
            </a:r>
            <a:r>
              <a:rPr lang="en-US" altLang="en-US" baseline="0" dirty="0" smtClean="0">
                <a:latin typeface="Calibri" pitchFamily="34" charset="0"/>
              </a:rPr>
              <a:t> click “Field of activity.”</a:t>
            </a:r>
            <a:endParaRPr lang="en-US" altLang="en-US" dirty="0" smtClean="0">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noTextEdit="1"/>
          </p:cNvSpPr>
          <p:nvPr>
            <p:ph type="sldImg"/>
          </p:nvPr>
        </p:nvSpPr>
        <p:spPr>
          <a:ln/>
        </p:spPr>
      </p:sp>
      <p:sp>
        <p:nvSpPr>
          <p:cNvPr id="146434" name="Rectangle 3"/>
          <p:cNvSpPr>
            <a:spLocks noGrp="1" noChangeArrowheads="1"/>
          </p:cNvSpPr>
          <p:nvPr>
            <p:ph type="body" idx="1"/>
          </p:nvPr>
        </p:nvSpPr>
        <p:spPr>
          <a:xfrm>
            <a:off x="610495" y="4344414"/>
            <a:ext cx="5485160" cy="4113708"/>
          </a:xfrm>
          <a:noFill/>
          <a:ln/>
        </p:spPr>
        <p:txBody>
          <a:bodyPr/>
          <a:lstStyle/>
          <a:p>
            <a:r>
              <a:rPr lang="en-US" altLang="en-US" dirty="0" smtClean="0">
                <a:latin typeface="Calibri" pitchFamily="34" charset="0"/>
              </a:rPr>
              <a:t>Nueva: 24 </a:t>
            </a:r>
            <a:r>
              <a:rPr lang="en-US" altLang="en-US" dirty="0" err="1" smtClean="0">
                <a:latin typeface="Calibri" pitchFamily="34" charset="0"/>
              </a:rPr>
              <a:t>febrero</a:t>
            </a:r>
            <a:r>
              <a:rPr lang="en-US" altLang="en-US" dirty="0" smtClean="0">
                <a:latin typeface="Calibri" pitchFamily="34" charset="0"/>
              </a:rPr>
              <a:t> 2014</a:t>
            </a:r>
          </a:p>
          <a:p>
            <a:endParaRPr lang="en-US" altLang="en-US" dirty="0" smtClean="0">
              <a:latin typeface="Calibri" pitchFamily="34" charset="0"/>
            </a:endParaRPr>
          </a:p>
          <a:p>
            <a:r>
              <a:rPr lang="en-US" altLang="en-US" dirty="0" err="1" smtClean="0">
                <a:latin typeface="Calibri" pitchFamily="34" charset="0"/>
              </a:rPr>
              <a:t>Encuentro</a:t>
            </a:r>
            <a:r>
              <a:rPr lang="en-US" altLang="en-US" baseline="0" dirty="0" smtClean="0">
                <a:latin typeface="Calibri" pitchFamily="34" charset="0"/>
              </a:rPr>
              <a:t> </a:t>
            </a:r>
            <a:r>
              <a:rPr lang="en-US" altLang="en-US" dirty="0" smtClean="0">
                <a:latin typeface="Calibri" pitchFamily="34" charset="0"/>
              </a:rPr>
              <a:t>“Aeronautics” </a:t>
            </a:r>
            <a:r>
              <a:rPr lang="en-US" altLang="en-US" dirty="0" err="1" smtClean="0">
                <a:latin typeface="Calibri" pitchFamily="34" charset="0"/>
              </a:rPr>
              <a:t>en</a:t>
            </a:r>
            <a:r>
              <a:rPr lang="en-US" altLang="en-US" dirty="0" smtClean="0">
                <a:latin typeface="Calibri" pitchFamily="34" charset="0"/>
              </a:rPr>
              <a:t> LCSH, </a:t>
            </a:r>
            <a:r>
              <a:rPr lang="en-US" altLang="en-US" dirty="0" err="1" smtClean="0">
                <a:latin typeface="Calibri" pitchFamily="34" charset="0"/>
              </a:rPr>
              <a:t>por</a:t>
            </a:r>
            <a:r>
              <a:rPr lang="en-US" altLang="en-US" dirty="0" smtClean="0">
                <a:latin typeface="Calibri" pitchFamily="34" charset="0"/>
              </a:rPr>
              <a:t> </a:t>
            </a:r>
            <a:r>
              <a:rPr lang="en-US" altLang="en-US" dirty="0" err="1" smtClean="0">
                <a:latin typeface="Calibri" pitchFamily="34" charset="0"/>
              </a:rPr>
              <a:t>eso</a:t>
            </a:r>
            <a:r>
              <a:rPr lang="en-US" altLang="en-US" dirty="0" smtClean="0">
                <a:latin typeface="Calibri" pitchFamily="34" charset="0"/>
              </a:rPr>
              <a:t> </a:t>
            </a:r>
            <a:r>
              <a:rPr lang="en-US" altLang="en-US" dirty="0" err="1" smtClean="0">
                <a:latin typeface="Calibri" pitchFamily="34" charset="0"/>
              </a:rPr>
              <a:t>copio</a:t>
            </a:r>
            <a:r>
              <a:rPr lang="en-US" altLang="en-US" dirty="0" smtClean="0">
                <a:latin typeface="Calibri" pitchFamily="34" charset="0"/>
              </a:rPr>
              <a:t> y </a:t>
            </a:r>
            <a:r>
              <a:rPr lang="en-US" altLang="en-US" dirty="0" err="1" smtClean="0">
                <a:latin typeface="Calibri" pitchFamily="34" charset="0"/>
              </a:rPr>
              <a:t>pego</a:t>
            </a:r>
            <a:r>
              <a:rPr lang="en-US" altLang="en-US" dirty="0" smtClean="0">
                <a:latin typeface="Calibri" pitchFamily="34" charset="0"/>
              </a:rPr>
              <a:t> el </a:t>
            </a:r>
            <a:r>
              <a:rPr lang="en-US" altLang="en-US" dirty="0" err="1" smtClean="0">
                <a:latin typeface="Calibri" pitchFamily="34" charset="0"/>
              </a:rPr>
              <a:t>término</a:t>
            </a:r>
            <a:r>
              <a:rPr lang="en-US" altLang="en-US" dirty="0" smtClean="0">
                <a:latin typeface="Calibri" pitchFamily="34" charset="0"/>
              </a:rPr>
              <a:t> </a:t>
            </a:r>
            <a:r>
              <a:rPr lang="en-US" altLang="en-US" dirty="0" err="1" smtClean="0">
                <a:latin typeface="Calibri" pitchFamily="34" charset="0"/>
              </a:rPr>
              <a:t>en</a:t>
            </a:r>
            <a:r>
              <a:rPr lang="en-US" altLang="en-US" dirty="0" smtClean="0">
                <a:latin typeface="Calibri" pitchFamily="34" charset="0"/>
              </a:rPr>
              <a:t> la</a:t>
            </a:r>
            <a:r>
              <a:rPr lang="en-US" altLang="en-US" baseline="0" dirty="0" smtClean="0">
                <a:latin typeface="Calibri" pitchFamily="34" charset="0"/>
              </a:rPr>
              <a:t> </a:t>
            </a:r>
            <a:r>
              <a:rPr lang="en-US" altLang="en-US" baseline="0" dirty="0" err="1" smtClean="0">
                <a:latin typeface="Calibri" pitchFamily="34" charset="0"/>
              </a:rPr>
              <a:t>primera</a:t>
            </a:r>
            <a:r>
              <a:rPr lang="en-US" altLang="en-US" baseline="0" dirty="0" smtClean="0">
                <a:latin typeface="Calibri" pitchFamily="34" charset="0"/>
              </a:rPr>
              <a:t> </a:t>
            </a:r>
            <a:r>
              <a:rPr lang="en-US" altLang="en-US" baseline="0" dirty="0" err="1" smtClean="0">
                <a:latin typeface="Calibri" pitchFamily="34" charset="0"/>
              </a:rPr>
              <a:t>caja</a:t>
            </a:r>
            <a:r>
              <a:rPr lang="en-US" altLang="en-US" baseline="0" dirty="0" smtClean="0">
                <a:latin typeface="Calibri" pitchFamily="34" charset="0"/>
              </a:rPr>
              <a:t>.</a:t>
            </a:r>
            <a:endParaRPr lang="en-US" altLang="en-US" dirty="0" smtClean="0">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Rot="1" noChangeAspect="1" noChangeArrowheads="1" noTextEdit="1"/>
          </p:cNvSpPr>
          <p:nvPr>
            <p:ph type="sldImg"/>
          </p:nvPr>
        </p:nvSpPr>
        <p:spPr>
          <a:ln/>
        </p:spPr>
      </p:sp>
      <p:sp>
        <p:nvSpPr>
          <p:cNvPr id="148482" name="Rectangle 3"/>
          <p:cNvSpPr>
            <a:spLocks noGrp="1" noChangeArrowheads="1"/>
          </p:cNvSpPr>
          <p:nvPr>
            <p:ph type="body" idx="1"/>
          </p:nvPr>
        </p:nvSpPr>
        <p:spPr>
          <a:xfrm>
            <a:off x="610495" y="4344414"/>
            <a:ext cx="5485160" cy="4113708"/>
          </a:xfrm>
          <a:noFill/>
          <a:ln/>
        </p:spPr>
        <p:txBody>
          <a:bodyPr/>
          <a:lstStyle/>
          <a:p>
            <a:r>
              <a:rPr lang="en-US" altLang="en-US" dirty="0" smtClean="0">
                <a:latin typeface="Calibri" pitchFamily="34" charset="0"/>
              </a:rPr>
              <a:t>Nueva: 24 </a:t>
            </a:r>
            <a:r>
              <a:rPr lang="en-US" altLang="en-US" dirty="0" err="1" smtClean="0">
                <a:latin typeface="Calibri" pitchFamily="34" charset="0"/>
              </a:rPr>
              <a:t>febrero</a:t>
            </a:r>
            <a:r>
              <a:rPr lang="en-US" altLang="en-US" dirty="0" smtClean="0">
                <a:latin typeface="Calibri" pitchFamily="34" charset="0"/>
              </a:rPr>
              <a:t> 2014</a:t>
            </a:r>
          </a:p>
          <a:p>
            <a:endParaRPr lang="en-US" altLang="en-US" dirty="0" smtClean="0">
              <a:latin typeface="Calibri" pitchFamily="34" charset="0"/>
            </a:endParaRPr>
          </a:p>
          <a:p>
            <a:r>
              <a:rPr lang="en-US" altLang="en-US" dirty="0" err="1" smtClean="0">
                <a:latin typeface="Calibri" pitchFamily="34" charset="0"/>
              </a:rPr>
              <a:t>Próximo</a:t>
            </a:r>
            <a:r>
              <a:rPr lang="en-US" altLang="en-US" dirty="0" smtClean="0">
                <a:latin typeface="Calibri" pitchFamily="34" charset="0"/>
              </a:rPr>
              <a:t>, </a:t>
            </a:r>
            <a:r>
              <a:rPr lang="en-US" altLang="en-US" dirty="0" err="1" smtClean="0">
                <a:latin typeface="Calibri" pitchFamily="34" charset="0"/>
              </a:rPr>
              <a:t>escojo</a:t>
            </a:r>
            <a:r>
              <a:rPr lang="en-US" altLang="en-US" dirty="0" smtClean="0">
                <a:latin typeface="Calibri" pitchFamily="34" charset="0"/>
              </a:rPr>
              <a:t> la </a:t>
            </a:r>
            <a:r>
              <a:rPr lang="en-US" altLang="en-US" dirty="0" err="1" smtClean="0">
                <a:latin typeface="Calibri" pitchFamily="34" charset="0"/>
              </a:rPr>
              <a:t>fuente</a:t>
            </a:r>
            <a:r>
              <a:rPr lang="en-US" altLang="en-US" dirty="0" smtClean="0">
                <a:latin typeface="Calibri" pitchFamily="34" charset="0"/>
              </a:rPr>
              <a:t> del </a:t>
            </a:r>
            <a:r>
              <a:rPr lang="en-US" altLang="en-US" dirty="0" err="1" smtClean="0">
                <a:latin typeface="Calibri" pitchFamily="34" charset="0"/>
              </a:rPr>
              <a:t>término</a:t>
            </a:r>
            <a:r>
              <a:rPr lang="en-US" altLang="en-US" dirty="0" smtClean="0">
                <a:latin typeface="Calibri" pitchFamily="34" charset="0"/>
              </a:rPr>
              <a:t>.</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noTextEdit="1"/>
          </p:cNvSpPr>
          <p:nvPr>
            <p:ph type="sldImg"/>
          </p:nvPr>
        </p:nvSpPr>
        <p:spPr>
          <a:ln/>
        </p:spPr>
      </p:sp>
      <p:sp>
        <p:nvSpPr>
          <p:cNvPr id="150530" name="Rectangle 3"/>
          <p:cNvSpPr>
            <a:spLocks noGrp="1" noChangeArrowheads="1"/>
          </p:cNvSpPr>
          <p:nvPr>
            <p:ph type="body" idx="1"/>
          </p:nvPr>
        </p:nvSpPr>
        <p:spPr>
          <a:xfrm>
            <a:off x="610495" y="4344414"/>
            <a:ext cx="5485160" cy="4113708"/>
          </a:xfrm>
          <a:noFill/>
          <a:ln/>
        </p:spPr>
        <p:txBody>
          <a:bodyPr/>
          <a:lstStyle/>
          <a:p>
            <a:r>
              <a:rPr lang="en-US" altLang="en-US" dirty="0" smtClean="0">
                <a:latin typeface="Calibri" pitchFamily="34" charset="0"/>
              </a:rPr>
              <a:t>Nueva: 24 </a:t>
            </a:r>
            <a:r>
              <a:rPr lang="en-US" altLang="en-US" dirty="0" err="1" smtClean="0">
                <a:latin typeface="Calibri" pitchFamily="34" charset="0"/>
              </a:rPr>
              <a:t>febrero</a:t>
            </a:r>
            <a:r>
              <a:rPr lang="en-US" altLang="en-US" dirty="0" smtClean="0">
                <a:latin typeface="Calibri" pitchFamily="34" charset="0"/>
              </a:rPr>
              <a:t> 2014</a:t>
            </a:r>
          </a:p>
          <a:p>
            <a:endParaRPr lang="en-US" altLang="en-US" dirty="0" smtClean="0">
              <a:latin typeface="Calibri" pitchFamily="34" charset="0"/>
            </a:endParaRPr>
          </a:p>
          <a:p>
            <a:r>
              <a:rPr lang="en-US" altLang="en-US" dirty="0" err="1" smtClean="0">
                <a:latin typeface="Calibri" pitchFamily="34" charset="0"/>
              </a:rPr>
              <a:t>Podría</a:t>
            </a:r>
            <a:r>
              <a:rPr lang="en-US" altLang="en-US" dirty="0" smtClean="0">
                <a:latin typeface="Calibri" pitchFamily="34" charset="0"/>
              </a:rPr>
              <a:t> </a:t>
            </a:r>
            <a:r>
              <a:rPr lang="en-US" altLang="en-US" dirty="0" err="1" smtClean="0">
                <a:latin typeface="Calibri" pitchFamily="34" charset="0"/>
              </a:rPr>
              <a:t>opcionalmente</a:t>
            </a:r>
            <a:r>
              <a:rPr lang="en-US" altLang="en-US" dirty="0" smtClean="0">
                <a:latin typeface="Calibri" pitchFamily="34" charset="0"/>
              </a:rPr>
              <a:t> </a:t>
            </a:r>
            <a:r>
              <a:rPr lang="en-US" altLang="en-US" dirty="0" err="1" smtClean="0">
                <a:latin typeface="Calibri" pitchFamily="34" charset="0"/>
              </a:rPr>
              <a:t>llenar</a:t>
            </a:r>
            <a:r>
              <a:rPr lang="en-US" altLang="en-US" dirty="0" smtClean="0">
                <a:latin typeface="Calibri" pitchFamily="34" charset="0"/>
              </a:rPr>
              <a:t> </a:t>
            </a:r>
            <a:r>
              <a:rPr lang="en-US" altLang="en-US" dirty="0" err="1" smtClean="0">
                <a:latin typeface="Calibri" pitchFamily="34" charset="0"/>
              </a:rPr>
              <a:t>las</a:t>
            </a:r>
            <a:r>
              <a:rPr lang="en-US" altLang="en-US" baseline="0" dirty="0" smtClean="0">
                <a:latin typeface="Calibri" pitchFamily="34" charset="0"/>
              </a:rPr>
              <a:t> </a:t>
            </a:r>
            <a:r>
              <a:rPr lang="en-US" altLang="en-US" baseline="0" dirty="0" err="1" smtClean="0">
                <a:latin typeface="Calibri" pitchFamily="34" charset="0"/>
              </a:rPr>
              <a:t>otras</a:t>
            </a:r>
            <a:r>
              <a:rPr lang="en-US" altLang="en-US" baseline="0" dirty="0" smtClean="0">
                <a:latin typeface="Calibri" pitchFamily="34" charset="0"/>
              </a:rPr>
              <a:t> </a:t>
            </a:r>
            <a:r>
              <a:rPr lang="en-US" altLang="en-US" baseline="0" dirty="0" err="1" smtClean="0">
                <a:latin typeface="Calibri" pitchFamily="34" charset="0"/>
              </a:rPr>
              <a:t>cajas</a:t>
            </a:r>
            <a:r>
              <a:rPr lang="en-US" altLang="en-US" baseline="0" dirty="0" smtClean="0">
                <a:latin typeface="Calibri" pitchFamily="34" charset="0"/>
              </a:rPr>
              <a:t>, </a:t>
            </a:r>
            <a:r>
              <a:rPr lang="en-US" altLang="en-US" baseline="0" dirty="0" err="1" smtClean="0">
                <a:latin typeface="Calibri" pitchFamily="34" charset="0"/>
              </a:rPr>
              <a:t>luego</a:t>
            </a:r>
            <a:r>
              <a:rPr lang="en-US" altLang="en-US" baseline="0" dirty="0" smtClean="0">
                <a:latin typeface="Calibri" pitchFamily="34" charset="0"/>
              </a:rPr>
              <a:t> </a:t>
            </a:r>
            <a:r>
              <a:rPr lang="en-US" altLang="en-US" baseline="0" dirty="0" err="1" smtClean="0">
                <a:latin typeface="Calibri" pitchFamily="34" charset="0"/>
              </a:rPr>
              <a:t>hacer</a:t>
            </a:r>
            <a:r>
              <a:rPr lang="en-US" altLang="en-US" baseline="0" dirty="0" smtClean="0">
                <a:latin typeface="Calibri" pitchFamily="34" charset="0"/>
              </a:rPr>
              <a:t> </a:t>
            </a:r>
            <a:r>
              <a:rPr lang="en-US" altLang="en-US" baseline="0" dirty="0" err="1" smtClean="0">
                <a:latin typeface="Calibri" pitchFamily="34" charset="0"/>
              </a:rPr>
              <a:t>clic</a:t>
            </a:r>
            <a:r>
              <a:rPr lang="en-US" altLang="en-US" baseline="0" dirty="0" smtClean="0">
                <a:latin typeface="Calibri" pitchFamily="34" charset="0"/>
              </a:rPr>
              <a:t> “OK.”</a:t>
            </a:r>
          </a:p>
          <a:p>
            <a:endParaRPr lang="en-US" altLang="en-US" dirty="0" smtClean="0">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ln/>
        </p:spPr>
      </p:sp>
      <p:sp>
        <p:nvSpPr>
          <p:cNvPr id="152578" name="Rectangle 3"/>
          <p:cNvSpPr>
            <a:spLocks noGrp="1" noChangeArrowheads="1"/>
          </p:cNvSpPr>
          <p:nvPr>
            <p:ph type="body" idx="1"/>
          </p:nvPr>
        </p:nvSpPr>
        <p:spPr>
          <a:xfrm>
            <a:off x="610495" y="4344414"/>
            <a:ext cx="5485160" cy="4113708"/>
          </a:xfrm>
          <a:noFill/>
          <a:ln/>
        </p:spPr>
        <p:txBody>
          <a:bodyPr/>
          <a:lstStyle/>
          <a:p>
            <a:r>
              <a:rPr lang="en-US" altLang="en-US" dirty="0" smtClean="0">
                <a:latin typeface="Calibri" pitchFamily="34" charset="0"/>
              </a:rPr>
              <a:t>Nueva: 24 </a:t>
            </a:r>
            <a:r>
              <a:rPr lang="en-US" altLang="en-US" dirty="0" err="1" smtClean="0">
                <a:latin typeface="Calibri" pitchFamily="34" charset="0"/>
              </a:rPr>
              <a:t>febrero</a:t>
            </a:r>
            <a:r>
              <a:rPr lang="en-US" altLang="en-US" dirty="0" smtClean="0">
                <a:latin typeface="Calibri" pitchFamily="34" charset="0"/>
              </a:rPr>
              <a:t> 2014</a:t>
            </a:r>
          </a:p>
          <a:p>
            <a:endParaRPr lang="en-US" altLang="en-US" dirty="0" smtClean="0">
              <a:latin typeface="Calibri" pitchFamily="34" charset="0"/>
            </a:endParaRPr>
          </a:p>
          <a:p>
            <a:r>
              <a:rPr lang="en-US" altLang="en-US" dirty="0" smtClean="0">
                <a:latin typeface="Calibri" pitchFamily="34" charset="0"/>
              </a:rPr>
              <a:t>El macro me da la </a:t>
            </a:r>
            <a:r>
              <a:rPr lang="en-US" altLang="en-US" dirty="0" err="1" smtClean="0">
                <a:latin typeface="Calibri" pitchFamily="34" charset="0"/>
              </a:rPr>
              <a:t>oportunidad</a:t>
            </a:r>
            <a:r>
              <a:rPr lang="en-US" altLang="en-US" baseline="0" dirty="0" smtClean="0">
                <a:latin typeface="Calibri" pitchFamily="34" charset="0"/>
              </a:rPr>
              <a:t> para </a:t>
            </a:r>
            <a:r>
              <a:rPr lang="en-US" altLang="en-US" baseline="0" dirty="0" err="1" smtClean="0">
                <a:latin typeface="Calibri" pitchFamily="34" charset="0"/>
              </a:rPr>
              <a:t>añadir</a:t>
            </a:r>
            <a:r>
              <a:rPr lang="en-US" altLang="en-US" baseline="0" dirty="0" smtClean="0">
                <a:latin typeface="Calibri" pitchFamily="34" charset="0"/>
              </a:rPr>
              <a:t> </a:t>
            </a:r>
            <a:r>
              <a:rPr lang="en-US" altLang="en-US" baseline="0" dirty="0" err="1" smtClean="0">
                <a:latin typeface="Calibri" pitchFamily="34" charset="0"/>
              </a:rPr>
              <a:t>otros</a:t>
            </a:r>
            <a:r>
              <a:rPr lang="en-US" altLang="en-US" baseline="0" dirty="0" smtClean="0">
                <a:latin typeface="Calibri" pitchFamily="34" charset="0"/>
              </a:rPr>
              <a:t> </a:t>
            </a:r>
            <a:r>
              <a:rPr lang="en-US" altLang="en-US" baseline="0" dirty="0" err="1" smtClean="0">
                <a:latin typeface="Calibri" pitchFamily="34" charset="0"/>
              </a:rPr>
              <a:t>elementos</a:t>
            </a:r>
            <a:r>
              <a:rPr lang="en-US" altLang="en-US" baseline="0" dirty="0" smtClean="0">
                <a:latin typeface="Calibri" pitchFamily="34" charset="0"/>
              </a:rPr>
              <a:t>. </a:t>
            </a:r>
            <a:r>
              <a:rPr lang="en-US" altLang="en-US" baseline="0" dirty="0" err="1" smtClean="0">
                <a:latin typeface="Calibri" pitchFamily="34" charset="0"/>
              </a:rPr>
              <a:t>En</a:t>
            </a:r>
            <a:r>
              <a:rPr lang="en-US" altLang="en-US" baseline="0" dirty="0" smtClean="0">
                <a:latin typeface="Calibri" pitchFamily="34" charset="0"/>
              </a:rPr>
              <a:t> </a:t>
            </a:r>
            <a:r>
              <a:rPr lang="en-US" altLang="en-US" baseline="0" dirty="0" err="1" smtClean="0">
                <a:latin typeface="Calibri" pitchFamily="34" charset="0"/>
              </a:rPr>
              <a:t>este</a:t>
            </a:r>
            <a:r>
              <a:rPr lang="en-US" altLang="en-US" baseline="0" dirty="0" smtClean="0">
                <a:latin typeface="Calibri" pitchFamily="34" charset="0"/>
              </a:rPr>
              <a:t> </a:t>
            </a:r>
            <a:r>
              <a:rPr lang="en-US" altLang="en-US" baseline="0" dirty="0" err="1" smtClean="0">
                <a:latin typeface="Calibri" pitchFamily="34" charset="0"/>
              </a:rPr>
              <a:t>caso</a:t>
            </a:r>
            <a:r>
              <a:rPr lang="en-US" altLang="en-US" baseline="0" dirty="0" smtClean="0">
                <a:latin typeface="Calibri" pitchFamily="34" charset="0"/>
              </a:rPr>
              <a:t>, </a:t>
            </a:r>
            <a:r>
              <a:rPr lang="en-US" altLang="en-US" baseline="0" dirty="0" err="1" smtClean="0">
                <a:latin typeface="Calibri" pitchFamily="34" charset="0"/>
              </a:rPr>
              <a:t>hago</a:t>
            </a:r>
            <a:r>
              <a:rPr lang="en-US" altLang="en-US" baseline="0" dirty="0" smtClean="0">
                <a:latin typeface="Calibri" pitchFamily="34" charset="0"/>
              </a:rPr>
              <a:t> </a:t>
            </a:r>
            <a:r>
              <a:rPr lang="en-US" altLang="en-US" baseline="0" dirty="0" err="1" smtClean="0">
                <a:latin typeface="Calibri" pitchFamily="34" charset="0"/>
              </a:rPr>
              <a:t>clic</a:t>
            </a:r>
            <a:r>
              <a:rPr lang="en-US" altLang="en-US" baseline="0" dirty="0" smtClean="0">
                <a:latin typeface="Calibri" pitchFamily="34" charset="0"/>
              </a:rPr>
              <a:t> “exit to </a:t>
            </a:r>
            <a:r>
              <a:rPr lang="en-US" altLang="en-US" baseline="0" dirty="0" err="1" smtClean="0">
                <a:latin typeface="Calibri" pitchFamily="34" charset="0"/>
              </a:rPr>
              <a:t>workform</a:t>
            </a:r>
            <a:r>
              <a:rPr lang="en-US" altLang="en-US" baseline="0" dirty="0" smtClean="0">
                <a:latin typeface="Calibri" pitchFamily="34" charset="0"/>
              </a:rPr>
              <a:t>.”</a:t>
            </a:r>
            <a:endParaRPr lang="en-US" altLang="en-US" dirty="0" smtClean="0">
              <a:latin typeface="Calibri" pitchFamily="34" charset="0"/>
            </a:endParaRPr>
          </a:p>
          <a:p>
            <a:endParaRPr lang="en-US" altLang="en-US" dirty="0" smtClean="0">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noTextEdit="1"/>
          </p:cNvSpPr>
          <p:nvPr>
            <p:ph type="sldImg"/>
          </p:nvPr>
        </p:nvSpPr>
        <p:spPr>
          <a:ln/>
        </p:spPr>
      </p:sp>
      <p:sp>
        <p:nvSpPr>
          <p:cNvPr id="154626" name="Rectangle 3"/>
          <p:cNvSpPr>
            <a:spLocks noGrp="1" noChangeArrowheads="1"/>
          </p:cNvSpPr>
          <p:nvPr>
            <p:ph type="body" idx="1"/>
          </p:nvPr>
        </p:nvSpPr>
        <p:spPr>
          <a:xfrm>
            <a:off x="610495" y="4344414"/>
            <a:ext cx="5485160" cy="4113708"/>
          </a:xfrm>
          <a:noFill/>
          <a:ln/>
        </p:spPr>
        <p:txBody>
          <a:bodyPr/>
          <a:lstStyle/>
          <a:p>
            <a:r>
              <a:rPr lang="en-US" altLang="en-US" dirty="0" smtClean="0">
                <a:latin typeface="Calibri" pitchFamily="34" charset="0"/>
              </a:rPr>
              <a:t>Nueva: 24 </a:t>
            </a:r>
            <a:r>
              <a:rPr lang="en-US" altLang="en-US" dirty="0" err="1" smtClean="0">
                <a:latin typeface="Calibri" pitchFamily="34" charset="0"/>
              </a:rPr>
              <a:t>febrero</a:t>
            </a:r>
            <a:r>
              <a:rPr lang="en-US" altLang="en-US" dirty="0" smtClean="0">
                <a:latin typeface="Calibri" pitchFamily="34" charset="0"/>
              </a:rPr>
              <a:t> 2014</a:t>
            </a:r>
          </a:p>
          <a:p>
            <a:endParaRPr lang="en-US" altLang="en-US" dirty="0" smtClean="0">
              <a:latin typeface="Calibri" pitchFamily="34" charset="0"/>
            </a:endParaRPr>
          </a:p>
          <a:p>
            <a:r>
              <a:rPr lang="en-US" altLang="en-US" dirty="0" err="1" smtClean="0">
                <a:latin typeface="Calibri" pitchFamily="34" charset="0"/>
              </a:rPr>
              <a:t>Atención</a:t>
            </a:r>
            <a:r>
              <a:rPr lang="en-US" altLang="en-US" baseline="0" dirty="0" smtClean="0">
                <a:latin typeface="Calibri" pitchFamily="34" charset="0"/>
              </a:rPr>
              <a:t> </a:t>
            </a:r>
            <a:r>
              <a:rPr lang="en-US" altLang="en-US" baseline="0" dirty="0" err="1" smtClean="0">
                <a:latin typeface="Calibri" pitchFamily="34" charset="0"/>
              </a:rPr>
              <a:t>que</a:t>
            </a:r>
            <a:r>
              <a:rPr lang="en-US" altLang="en-US" baseline="0" dirty="0" smtClean="0">
                <a:latin typeface="Calibri" pitchFamily="34" charset="0"/>
              </a:rPr>
              <a:t> e</a:t>
            </a:r>
            <a:r>
              <a:rPr lang="en-US" altLang="en-US" dirty="0" smtClean="0">
                <a:latin typeface="Calibri" pitchFamily="34" charset="0"/>
              </a:rPr>
              <a:t>l campo 372 </a:t>
            </a:r>
            <a:r>
              <a:rPr lang="en-US" altLang="en-US" dirty="0" err="1" smtClean="0">
                <a:latin typeface="Calibri" pitchFamily="34" charset="0"/>
              </a:rPr>
              <a:t>es</a:t>
            </a:r>
            <a:r>
              <a:rPr lang="en-US" altLang="en-US" dirty="0" smtClean="0">
                <a:latin typeface="Calibri" pitchFamily="34" charset="0"/>
              </a:rPr>
              <a:t> </a:t>
            </a:r>
            <a:r>
              <a:rPr lang="en-US" altLang="en-US" dirty="0" err="1" smtClean="0">
                <a:latin typeface="Calibri" pitchFamily="34" charset="0"/>
              </a:rPr>
              <a:t>llenado</a:t>
            </a:r>
            <a:r>
              <a:rPr lang="en-US" altLang="en-US" dirty="0" smtClean="0">
                <a:latin typeface="Calibri" pitchFamily="34" charset="0"/>
              </a:rPr>
              <a:t> </a:t>
            </a:r>
            <a:r>
              <a:rPr lang="en-US" altLang="en-US" dirty="0" err="1" smtClean="0">
                <a:latin typeface="Calibri" pitchFamily="34" charset="0"/>
              </a:rPr>
              <a:t>correctamente</a:t>
            </a:r>
            <a:r>
              <a:rPr lang="en-US" altLang="en-US" dirty="0" smtClean="0">
                <a:latin typeface="Calibri" pitchFamily="34" charset="0"/>
              </a:rPr>
              <a:t> a causa de </a:t>
            </a:r>
            <a:r>
              <a:rPr lang="en-US" altLang="en-US" dirty="0" err="1" smtClean="0">
                <a:latin typeface="Calibri" pitchFamily="34" charset="0"/>
              </a:rPr>
              <a:t>las</a:t>
            </a:r>
            <a:r>
              <a:rPr lang="en-US" altLang="en-US" baseline="0" dirty="0" smtClean="0">
                <a:latin typeface="Calibri" pitchFamily="34" charset="0"/>
              </a:rPr>
              <a:t> </a:t>
            </a:r>
            <a:r>
              <a:rPr lang="en-US" altLang="en-US" baseline="0" dirty="0" err="1" smtClean="0">
                <a:latin typeface="Calibri" pitchFamily="34" charset="0"/>
              </a:rPr>
              <a:t>elecciones</a:t>
            </a:r>
            <a:r>
              <a:rPr lang="en-US" altLang="en-US" baseline="0" dirty="0" smtClean="0">
                <a:latin typeface="Calibri" pitchFamily="34" charset="0"/>
              </a:rPr>
              <a:t> </a:t>
            </a:r>
            <a:r>
              <a:rPr lang="en-US" altLang="en-US" baseline="0" dirty="0" err="1" smtClean="0">
                <a:latin typeface="Calibri" pitchFamily="34" charset="0"/>
              </a:rPr>
              <a:t>que</a:t>
            </a:r>
            <a:r>
              <a:rPr lang="en-US" altLang="en-US" baseline="0" dirty="0" smtClean="0">
                <a:latin typeface="Calibri" pitchFamily="34" charset="0"/>
              </a:rPr>
              <a:t> </a:t>
            </a:r>
            <a:r>
              <a:rPr lang="en-US" altLang="en-US" baseline="0" dirty="0" err="1" smtClean="0">
                <a:latin typeface="Calibri" pitchFamily="34" charset="0"/>
              </a:rPr>
              <a:t>hice</a:t>
            </a:r>
            <a:r>
              <a:rPr lang="en-US" altLang="en-US" baseline="0" dirty="0" smtClean="0">
                <a:latin typeface="Calibri" pitchFamily="34" charset="0"/>
              </a:rPr>
              <a:t> </a:t>
            </a:r>
            <a:r>
              <a:rPr lang="en-US" altLang="en-US" baseline="0" dirty="0" err="1" smtClean="0">
                <a:latin typeface="Calibri" pitchFamily="34" charset="0"/>
              </a:rPr>
              <a:t>en</a:t>
            </a:r>
            <a:r>
              <a:rPr lang="en-US" altLang="en-US" baseline="0" dirty="0" smtClean="0">
                <a:latin typeface="Calibri" pitchFamily="34" charset="0"/>
              </a:rPr>
              <a:t> la </a:t>
            </a:r>
            <a:r>
              <a:rPr lang="en-US" altLang="en-US" baseline="0" dirty="0" err="1" smtClean="0">
                <a:latin typeface="Calibri" pitchFamily="34" charset="0"/>
              </a:rPr>
              <a:t>ventana</a:t>
            </a:r>
            <a:r>
              <a:rPr lang="en-US" altLang="en-US" baseline="0" dirty="0" smtClean="0">
                <a:latin typeface="Calibri" pitchFamily="34" charset="0"/>
              </a:rPr>
              <a:t> de </a:t>
            </a:r>
            <a:r>
              <a:rPr lang="en-US" altLang="en-US" baseline="0" dirty="0" err="1" smtClean="0">
                <a:latin typeface="Calibri" pitchFamily="34" charset="0"/>
              </a:rPr>
              <a:t>opciones</a:t>
            </a:r>
            <a:r>
              <a:rPr lang="en-US" altLang="en-US" baseline="0" dirty="0" smtClean="0">
                <a:latin typeface="Calibri" pitchFamily="34" charset="0"/>
              </a:rPr>
              <a:t>. </a:t>
            </a:r>
            <a:r>
              <a:rPr lang="en-US" altLang="en-US" baseline="0" dirty="0" err="1" smtClean="0">
                <a:latin typeface="Calibri" pitchFamily="34" charset="0"/>
              </a:rPr>
              <a:t>Otra</a:t>
            </a:r>
            <a:r>
              <a:rPr lang="en-US" altLang="en-US" baseline="0" dirty="0" smtClean="0">
                <a:latin typeface="Calibri" pitchFamily="34" charset="0"/>
              </a:rPr>
              <a:t> </a:t>
            </a:r>
            <a:r>
              <a:rPr lang="en-US" altLang="en-US" baseline="0" dirty="0" err="1" smtClean="0">
                <a:latin typeface="Calibri" pitchFamily="34" charset="0"/>
              </a:rPr>
              <a:t>vez</a:t>
            </a:r>
            <a:r>
              <a:rPr lang="en-US" altLang="en-US" baseline="0" dirty="0" smtClean="0">
                <a:latin typeface="Calibri" pitchFamily="34" charset="0"/>
              </a:rPr>
              <a:t>, </a:t>
            </a:r>
            <a:r>
              <a:rPr lang="en-US" altLang="en-US" baseline="0" dirty="0" err="1" smtClean="0">
                <a:latin typeface="Calibri" pitchFamily="34" charset="0"/>
              </a:rPr>
              <a:t>cuando</a:t>
            </a:r>
            <a:r>
              <a:rPr lang="en-US" altLang="en-US" baseline="0" dirty="0" smtClean="0">
                <a:latin typeface="Calibri" pitchFamily="34" charset="0"/>
              </a:rPr>
              <a:t> </a:t>
            </a:r>
            <a:r>
              <a:rPr lang="en-US" altLang="en-US" baseline="0" dirty="0" err="1" smtClean="0">
                <a:latin typeface="Calibri" pitchFamily="34" charset="0"/>
              </a:rPr>
              <a:t>tiene</a:t>
            </a:r>
            <a:r>
              <a:rPr lang="en-US" altLang="en-US" baseline="0" dirty="0" smtClean="0">
                <a:latin typeface="Calibri" pitchFamily="34" charset="0"/>
              </a:rPr>
              <a:t> </a:t>
            </a:r>
            <a:r>
              <a:rPr lang="en-US" altLang="en-US" baseline="0" dirty="0" err="1" smtClean="0">
                <a:latin typeface="Calibri" pitchFamily="34" charset="0"/>
              </a:rPr>
              <a:t>más</a:t>
            </a:r>
            <a:r>
              <a:rPr lang="en-US" altLang="en-US" baseline="0" dirty="0" smtClean="0">
                <a:latin typeface="Calibri" pitchFamily="34" charset="0"/>
              </a:rPr>
              <a:t> </a:t>
            </a:r>
            <a:r>
              <a:rPr lang="en-US" altLang="en-US" baseline="0" dirty="0" err="1" smtClean="0">
                <a:latin typeface="Calibri" pitchFamily="34" charset="0"/>
              </a:rPr>
              <a:t>experiencia</a:t>
            </a:r>
            <a:r>
              <a:rPr lang="en-US" altLang="en-US" baseline="0" dirty="0" smtClean="0">
                <a:latin typeface="Calibri" pitchFamily="34" charset="0"/>
              </a:rPr>
              <a:t> </a:t>
            </a:r>
            <a:r>
              <a:rPr lang="en-US" altLang="en-US" baseline="0" dirty="0" err="1" smtClean="0">
                <a:latin typeface="Calibri" pitchFamily="34" charset="0"/>
              </a:rPr>
              <a:t>en</a:t>
            </a:r>
            <a:r>
              <a:rPr lang="en-US" altLang="en-US" baseline="0" dirty="0" smtClean="0">
                <a:latin typeface="Calibri" pitchFamily="34" charset="0"/>
              </a:rPr>
              <a:t> </a:t>
            </a:r>
            <a:r>
              <a:rPr lang="en-US" altLang="en-US" baseline="0" dirty="0" err="1" smtClean="0">
                <a:latin typeface="Calibri" pitchFamily="34" charset="0"/>
              </a:rPr>
              <a:t>crear</a:t>
            </a:r>
            <a:r>
              <a:rPr lang="en-US" altLang="en-US" baseline="0" dirty="0" smtClean="0">
                <a:latin typeface="Calibri" pitchFamily="34" charset="0"/>
              </a:rPr>
              <a:t> </a:t>
            </a:r>
            <a:r>
              <a:rPr lang="en-US" altLang="en-US" baseline="0" dirty="0" err="1" smtClean="0">
                <a:latin typeface="Calibri" pitchFamily="34" charset="0"/>
              </a:rPr>
              <a:t>estos</a:t>
            </a:r>
            <a:r>
              <a:rPr lang="en-US" altLang="en-US" baseline="0" dirty="0" smtClean="0">
                <a:latin typeface="Calibri" pitchFamily="34" charset="0"/>
              </a:rPr>
              <a:t> </a:t>
            </a:r>
            <a:r>
              <a:rPr lang="en-US" altLang="en-US" baseline="0" dirty="0" err="1" smtClean="0">
                <a:latin typeface="Calibri" pitchFamily="34" charset="0"/>
              </a:rPr>
              <a:t>registros</a:t>
            </a:r>
            <a:r>
              <a:rPr lang="en-US" altLang="en-US" baseline="0" dirty="0" smtClean="0">
                <a:latin typeface="Calibri" pitchFamily="34" charset="0"/>
              </a:rPr>
              <a:t>, </a:t>
            </a:r>
            <a:r>
              <a:rPr lang="en-US" altLang="en-US" baseline="0" dirty="0" err="1" smtClean="0">
                <a:latin typeface="Calibri" pitchFamily="34" charset="0"/>
              </a:rPr>
              <a:t>posiblemente</a:t>
            </a:r>
            <a:r>
              <a:rPr lang="en-US" altLang="en-US" baseline="0" dirty="0" smtClean="0">
                <a:latin typeface="Calibri" pitchFamily="34" charset="0"/>
              </a:rPr>
              <a:t> sea </a:t>
            </a:r>
            <a:r>
              <a:rPr lang="en-US" altLang="en-US" baseline="0" dirty="0" err="1" smtClean="0">
                <a:latin typeface="Calibri" pitchFamily="34" charset="0"/>
              </a:rPr>
              <a:t>menos</a:t>
            </a:r>
            <a:r>
              <a:rPr lang="en-US" altLang="en-US" baseline="0" dirty="0" smtClean="0">
                <a:latin typeface="Calibri" pitchFamily="34" charset="0"/>
              </a:rPr>
              <a:t> </a:t>
            </a:r>
            <a:r>
              <a:rPr lang="en-US" altLang="en-US" baseline="0" dirty="0" err="1" smtClean="0">
                <a:latin typeface="Calibri" pitchFamily="34" charset="0"/>
              </a:rPr>
              <a:t>incómodo</a:t>
            </a:r>
            <a:r>
              <a:rPr lang="en-US" altLang="en-US" baseline="0" dirty="0" smtClean="0">
                <a:latin typeface="Calibri" pitchFamily="34" charset="0"/>
              </a:rPr>
              <a:t> </a:t>
            </a:r>
            <a:r>
              <a:rPr lang="en-US" altLang="en-US" baseline="0" dirty="0" err="1" smtClean="0">
                <a:latin typeface="Calibri" pitchFamily="34" charset="0"/>
              </a:rPr>
              <a:t>hacer</a:t>
            </a:r>
            <a:r>
              <a:rPr lang="en-US" altLang="en-US" baseline="0" dirty="0" smtClean="0">
                <a:latin typeface="Calibri" pitchFamily="34" charset="0"/>
              </a:rPr>
              <a:t> </a:t>
            </a:r>
            <a:r>
              <a:rPr lang="en-US" altLang="en-US" baseline="0" dirty="0" err="1" smtClean="0">
                <a:latin typeface="Calibri" pitchFamily="34" charset="0"/>
              </a:rPr>
              <a:t>clic</a:t>
            </a:r>
            <a:r>
              <a:rPr lang="en-US" altLang="en-US" baseline="0" dirty="0" smtClean="0">
                <a:latin typeface="Calibri" pitchFamily="34" charset="0"/>
              </a:rPr>
              <a:t> “exit to </a:t>
            </a:r>
            <a:r>
              <a:rPr lang="en-US" altLang="en-US" baseline="0" dirty="0" err="1" smtClean="0">
                <a:latin typeface="Calibri" pitchFamily="34" charset="0"/>
              </a:rPr>
              <a:t>workform</a:t>
            </a:r>
            <a:r>
              <a:rPr lang="en-US" altLang="en-US" baseline="0" dirty="0" smtClean="0">
                <a:latin typeface="Calibri" pitchFamily="34" charset="0"/>
              </a:rPr>
              <a:t>” y </a:t>
            </a:r>
            <a:r>
              <a:rPr lang="en-US" altLang="en-US" baseline="0" dirty="0" err="1" smtClean="0">
                <a:latin typeface="Calibri" pitchFamily="34" charset="0"/>
              </a:rPr>
              <a:t>añadir</a:t>
            </a:r>
            <a:r>
              <a:rPr lang="en-US" altLang="en-US" baseline="0" dirty="0" smtClean="0">
                <a:latin typeface="Calibri" pitchFamily="34" charset="0"/>
              </a:rPr>
              <a:t> los </a:t>
            </a:r>
            <a:r>
              <a:rPr lang="en-US" altLang="en-US" baseline="0" dirty="0" err="1" smtClean="0">
                <a:latin typeface="Calibri" pitchFamily="34" charset="0"/>
              </a:rPr>
              <a:t>campos</a:t>
            </a:r>
            <a:r>
              <a:rPr lang="en-US" altLang="en-US" baseline="0" dirty="0" smtClean="0">
                <a:latin typeface="Calibri" pitchFamily="34" charset="0"/>
              </a:rPr>
              <a:t> </a:t>
            </a:r>
            <a:r>
              <a:rPr lang="en-US" altLang="en-US" baseline="0" dirty="0" err="1" smtClean="0">
                <a:latin typeface="Calibri" pitchFamily="34" charset="0"/>
              </a:rPr>
              <a:t>manualmente</a:t>
            </a:r>
            <a:r>
              <a:rPr lang="en-US" altLang="en-US" baseline="0" dirty="0" smtClean="0">
                <a:latin typeface="Calibri" pitchFamily="34" charset="0"/>
              </a:rPr>
              <a:t>.</a:t>
            </a:r>
            <a:endParaRPr lang="en-US" altLang="en-US" dirty="0" smtClean="0">
              <a:latin typeface="Calibri" pitchFamily="34" charset="0"/>
            </a:endParaRPr>
          </a:p>
          <a:p>
            <a:r>
              <a:rPr lang="en-US" altLang="en-US" dirty="0" smtClean="0">
                <a:latin typeface="Calibri" pitchFamily="34" charset="0"/>
              </a:rPr>
              <a:t>NOTA:</a:t>
            </a:r>
            <a:r>
              <a:rPr lang="en-US" altLang="en-US" baseline="0" dirty="0" smtClean="0">
                <a:latin typeface="Calibri" pitchFamily="34" charset="0"/>
              </a:rPr>
              <a:t> </a:t>
            </a:r>
            <a:r>
              <a:rPr lang="en-US" altLang="en-US" baseline="0" dirty="0" err="1" smtClean="0">
                <a:latin typeface="Calibri" pitchFamily="34" charset="0"/>
              </a:rPr>
              <a:t>es</a:t>
            </a:r>
            <a:r>
              <a:rPr lang="en-US" altLang="en-US" baseline="0" dirty="0" smtClean="0">
                <a:latin typeface="Calibri" pitchFamily="34" charset="0"/>
              </a:rPr>
              <a:t> </a:t>
            </a:r>
            <a:r>
              <a:rPr lang="en-US" altLang="en-US" baseline="0" dirty="0" err="1" smtClean="0">
                <a:latin typeface="Calibri" pitchFamily="34" charset="0"/>
              </a:rPr>
              <a:t>absolutemente</a:t>
            </a:r>
            <a:r>
              <a:rPr lang="en-US" altLang="en-US" baseline="0" dirty="0" smtClean="0">
                <a:latin typeface="Calibri" pitchFamily="34" charset="0"/>
              </a:rPr>
              <a:t> </a:t>
            </a:r>
            <a:r>
              <a:rPr lang="en-US" altLang="en-US" baseline="0" dirty="0" err="1" smtClean="0">
                <a:latin typeface="Calibri" pitchFamily="34" charset="0"/>
              </a:rPr>
              <a:t>necesario</a:t>
            </a:r>
            <a:r>
              <a:rPr lang="en-US" altLang="en-US" baseline="0" dirty="0" smtClean="0">
                <a:latin typeface="Calibri" pitchFamily="34" charset="0"/>
              </a:rPr>
              <a:t> </a:t>
            </a:r>
            <a:r>
              <a:rPr lang="en-US" altLang="en-US" baseline="0" dirty="0" err="1" smtClean="0">
                <a:latin typeface="Calibri" pitchFamily="34" charset="0"/>
              </a:rPr>
              <a:t>repasar</a:t>
            </a:r>
            <a:r>
              <a:rPr lang="en-US" altLang="en-US" baseline="0" dirty="0" smtClean="0">
                <a:latin typeface="Calibri" pitchFamily="34" charset="0"/>
              </a:rPr>
              <a:t> el </a:t>
            </a:r>
            <a:r>
              <a:rPr lang="en-US" altLang="en-US" baseline="0" dirty="0" err="1" smtClean="0">
                <a:latin typeface="Calibri" pitchFamily="34" charset="0"/>
              </a:rPr>
              <a:t>trabajo</a:t>
            </a:r>
            <a:r>
              <a:rPr lang="en-US" altLang="en-US" baseline="0" dirty="0" smtClean="0">
                <a:latin typeface="Calibri" pitchFamily="34" charset="0"/>
              </a:rPr>
              <a:t> de la </a:t>
            </a:r>
            <a:r>
              <a:rPr lang="en-US" altLang="en-US" baseline="0" dirty="0" err="1" smtClean="0">
                <a:latin typeface="Calibri" pitchFamily="34" charset="0"/>
              </a:rPr>
              <a:t>computadora</a:t>
            </a:r>
            <a:r>
              <a:rPr lang="en-US" altLang="en-US" baseline="0" dirty="0" smtClean="0">
                <a:latin typeface="Calibri" pitchFamily="34" charset="0"/>
              </a:rPr>
              <a:t>. NO </a:t>
            </a:r>
            <a:r>
              <a:rPr lang="en-US" altLang="en-US" baseline="0" dirty="0" err="1" smtClean="0">
                <a:latin typeface="Calibri" pitchFamily="34" charset="0"/>
              </a:rPr>
              <a:t>presuma</a:t>
            </a:r>
            <a:r>
              <a:rPr lang="en-US" altLang="en-US" baseline="0" dirty="0" smtClean="0">
                <a:latin typeface="Calibri" pitchFamily="34" charset="0"/>
              </a:rPr>
              <a:t> </a:t>
            </a:r>
            <a:r>
              <a:rPr lang="en-US" altLang="en-US" baseline="0" dirty="0" err="1" smtClean="0">
                <a:latin typeface="Calibri" pitchFamily="34" charset="0"/>
              </a:rPr>
              <a:t>que</a:t>
            </a:r>
            <a:r>
              <a:rPr lang="en-US" altLang="en-US" baseline="0" dirty="0" smtClean="0">
                <a:latin typeface="Calibri" pitchFamily="34" charset="0"/>
              </a:rPr>
              <a:t> la </a:t>
            </a:r>
            <a:r>
              <a:rPr lang="en-US" altLang="en-US" baseline="0" dirty="0" err="1" smtClean="0">
                <a:latin typeface="Calibri" pitchFamily="34" charset="0"/>
              </a:rPr>
              <a:t>computadora</a:t>
            </a:r>
            <a:r>
              <a:rPr lang="en-US" altLang="en-US" baseline="0" dirty="0" smtClean="0">
                <a:latin typeface="Calibri" pitchFamily="34" charset="0"/>
              </a:rPr>
              <a:t> </a:t>
            </a:r>
            <a:r>
              <a:rPr lang="en-US" altLang="en-US" baseline="0" dirty="0" err="1" smtClean="0">
                <a:latin typeface="Calibri" pitchFamily="34" charset="0"/>
              </a:rPr>
              <a:t>siempre</a:t>
            </a:r>
            <a:r>
              <a:rPr lang="en-US" altLang="en-US" baseline="0" dirty="0" smtClean="0">
                <a:latin typeface="Calibri" pitchFamily="34" charset="0"/>
              </a:rPr>
              <a:t> </a:t>
            </a:r>
            <a:r>
              <a:rPr lang="en-US" altLang="en-US" baseline="0" dirty="0" err="1" smtClean="0">
                <a:latin typeface="Calibri" pitchFamily="34" charset="0"/>
              </a:rPr>
              <a:t>es</a:t>
            </a:r>
            <a:r>
              <a:rPr lang="en-US" altLang="en-US" baseline="0" dirty="0" smtClean="0">
                <a:latin typeface="Calibri" pitchFamily="34" charset="0"/>
              </a:rPr>
              <a:t> </a:t>
            </a:r>
            <a:r>
              <a:rPr lang="en-US" altLang="en-US" baseline="0" dirty="0" err="1" smtClean="0">
                <a:latin typeface="Calibri" pitchFamily="34" charset="0"/>
              </a:rPr>
              <a:t>correcto</a:t>
            </a:r>
            <a:r>
              <a:rPr lang="en-US" altLang="en-US" baseline="0" dirty="0" smtClean="0">
                <a:latin typeface="Calibri" pitchFamily="34" charset="0"/>
              </a:rPr>
              <a:t> </a:t>
            </a:r>
            <a:r>
              <a:rPr lang="en-US" altLang="en-US" dirty="0" smtClean="0">
                <a:latin typeface="Calibri" pitchFamily="34" charset="0"/>
              </a:rPr>
              <a:t>(GIGO=garbage in, garbage out).</a:t>
            </a:r>
          </a:p>
          <a:p>
            <a:r>
              <a:rPr lang="en-US" altLang="en-US" dirty="0" err="1" smtClean="0">
                <a:latin typeface="Calibri" pitchFamily="34" charset="0"/>
              </a:rPr>
              <a:t>Por</a:t>
            </a:r>
            <a:r>
              <a:rPr lang="en-US" altLang="en-US" dirty="0" smtClean="0">
                <a:latin typeface="Calibri" pitchFamily="34" charset="0"/>
              </a:rPr>
              <a:t> </a:t>
            </a:r>
            <a:r>
              <a:rPr lang="en-US" altLang="en-US" dirty="0" err="1" smtClean="0">
                <a:latin typeface="Calibri" pitchFamily="34" charset="0"/>
              </a:rPr>
              <a:t>ejemplo</a:t>
            </a:r>
            <a:r>
              <a:rPr lang="en-US" altLang="en-US" dirty="0" smtClean="0">
                <a:latin typeface="Calibri" pitchFamily="34" charset="0"/>
              </a:rPr>
              <a:t>, el macro de OCLC presume </a:t>
            </a:r>
            <a:r>
              <a:rPr lang="en-US" altLang="en-US" dirty="0" err="1" smtClean="0">
                <a:latin typeface="Calibri" pitchFamily="34" charset="0"/>
              </a:rPr>
              <a:t>que</a:t>
            </a:r>
            <a:r>
              <a:rPr lang="en-US" altLang="en-US" dirty="0" smtClean="0">
                <a:latin typeface="Calibri" pitchFamily="34" charset="0"/>
              </a:rPr>
              <a:t> la </a:t>
            </a:r>
            <a:r>
              <a:rPr lang="en-US" altLang="en-US" dirty="0" err="1" smtClean="0">
                <a:latin typeface="Calibri" pitchFamily="34" charset="0"/>
              </a:rPr>
              <a:t>información</a:t>
            </a:r>
            <a:r>
              <a:rPr lang="en-US" altLang="en-US" dirty="0" smtClean="0">
                <a:latin typeface="Calibri" pitchFamily="34" charset="0"/>
              </a:rPr>
              <a:t> del 670 </a:t>
            </a:r>
            <a:r>
              <a:rPr lang="en-US" altLang="en-US" dirty="0" err="1" smtClean="0">
                <a:latin typeface="Calibri" pitchFamily="34" charset="0"/>
              </a:rPr>
              <a:t>viene</a:t>
            </a:r>
            <a:r>
              <a:rPr lang="en-US" altLang="en-US" dirty="0" smtClean="0">
                <a:latin typeface="Calibri" pitchFamily="34" charset="0"/>
              </a:rPr>
              <a:t> del </a:t>
            </a:r>
            <a:r>
              <a:rPr lang="en-US" altLang="en-US" dirty="0" err="1" smtClean="0">
                <a:latin typeface="Calibri" pitchFamily="34" charset="0"/>
              </a:rPr>
              <a:t>título</a:t>
            </a:r>
            <a:r>
              <a:rPr lang="en-US" altLang="en-US" dirty="0" smtClean="0">
                <a:latin typeface="Calibri" pitchFamily="34" charset="0"/>
              </a:rPr>
              <a:t> </a:t>
            </a:r>
            <a:r>
              <a:rPr lang="en-US" altLang="en-US" dirty="0" err="1" smtClean="0">
                <a:latin typeface="Calibri" pitchFamily="34" charset="0"/>
              </a:rPr>
              <a:t>propiamente</a:t>
            </a:r>
            <a:r>
              <a:rPr lang="en-US" altLang="en-US" dirty="0" smtClean="0">
                <a:latin typeface="Calibri" pitchFamily="34" charset="0"/>
              </a:rPr>
              <a:t> </a:t>
            </a:r>
            <a:r>
              <a:rPr lang="en-US" altLang="en-US" dirty="0" err="1" smtClean="0">
                <a:latin typeface="Calibri" pitchFamily="34" charset="0"/>
              </a:rPr>
              <a:t>dicho</a:t>
            </a:r>
            <a:r>
              <a:rPr lang="en-US" altLang="en-US" dirty="0" smtClean="0">
                <a:latin typeface="Calibri" pitchFamily="34" charset="0"/>
              </a:rPr>
              <a:t>, </a:t>
            </a:r>
            <a:r>
              <a:rPr lang="en-US" altLang="en-US" dirty="0" err="1" smtClean="0">
                <a:latin typeface="Calibri" pitchFamily="34" charset="0"/>
              </a:rPr>
              <a:t>pero</a:t>
            </a:r>
            <a:r>
              <a:rPr lang="en-US" altLang="en-US" dirty="0" smtClean="0">
                <a:latin typeface="Calibri" pitchFamily="34" charset="0"/>
              </a:rPr>
              <a:t> la </a:t>
            </a:r>
            <a:r>
              <a:rPr lang="en-US" altLang="en-US" dirty="0" err="1" smtClean="0">
                <a:latin typeface="Calibri" pitchFamily="34" charset="0"/>
              </a:rPr>
              <a:t>verdad</a:t>
            </a:r>
            <a:r>
              <a:rPr lang="en-US" altLang="en-US" dirty="0" smtClean="0">
                <a:latin typeface="Calibri" pitchFamily="34" charset="0"/>
              </a:rPr>
              <a:t> </a:t>
            </a:r>
            <a:r>
              <a:rPr lang="en-US" altLang="en-US" dirty="0" err="1" smtClean="0">
                <a:latin typeface="Calibri" pitchFamily="34" charset="0"/>
              </a:rPr>
              <a:t>es</a:t>
            </a:r>
            <a:r>
              <a:rPr lang="en-US" altLang="en-US" dirty="0" smtClean="0">
                <a:latin typeface="Calibri" pitchFamily="34" charset="0"/>
              </a:rPr>
              <a:t> </a:t>
            </a:r>
            <a:r>
              <a:rPr lang="en-US" altLang="en-US" dirty="0" err="1" smtClean="0">
                <a:latin typeface="Calibri" pitchFamily="34" charset="0"/>
              </a:rPr>
              <a:t>que</a:t>
            </a:r>
            <a:r>
              <a:rPr lang="en-US" altLang="en-US" dirty="0" smtClean="0">
                <a:latin typeface="Calibri" pitchFamily="34" charset="0"/>
              </a:rPr>
              <a:t> vino del la </a:t>
            </a:r>
            <a:r>
              <a:rPr lang="en-US" altLang="en-US" dirty="0" err="1" smtClean="0">
                <a:latin typeface="Calibri" pitchFamily="34" charset="0"/>
              </a:rPr>
              <a:t>portada</a:t>
            </a:r>
            <a:r>
              <a:rPr lang="en-US" altLang="en-US" dirty="0" smtClean="0">
                <a:latin typeface="Calibri" pitchFamily="34" charset="0"/>
              </a:rPr>
              <a:t>. </a:t>
            </a:r>
            <a:r>
              <a:rPr lang="en-US" altLang="en-US" dirty="0" err="1" smtClean="0">
                <a:latin typeface="Calibri" pitchFamily="34" charset="0"/>
              </a:rPr>
              <a:t>Por</a:t>
            </a:r>
            <a:r>
              <a:rPr lang="en-US" altLang="en-US" dirty="0" smtClean="0">
                <a:latin typeface="Calibri" pitchFamily="34" charset="0"/>
              </a:rPr>
              <a:t> favor, </a:t>
            </a:r>
            <a:r>
              <a:rPr lang="en-US" altLang="en-US" dirty="0" err="1" smtClean="0">
                <a:latin typeface="Calibri" pitchFamily="34" charset="0"/>
              </a:rPr>
              <a:t>repase</a:t>
            </a:r>
            <a:r>
              <a:rPr lang="en-US" altLang="en-US" dirty="0" smtClean="0">
                <a:latin typeface="Calibri" pitchFamily="34" charset="0"/>
              </a:rPr>
              <a:t> con </a:t>
            </a:r>
            <a:r>
              <a:rPr lang="en-US" altLang="en-US" dirty="0" err="1" smtClean="0">
                <a:latin typeface="Calibri" pitchFamily="34" charset="0"/>
              </a:rPr>
              <a:t>cuidado</a:t>
            </a:r>
            <a:r>
              <a:rPr lang="en-US" altLang="en-US" dirty="0" smtClean="0">
                <a:latin typeface="Calibri" pitchFamily="34" charset="0"/>
              </a:rPr>
              <a:t>. </a:t>
            </a:r>
            <a:r>
              <a:rPr lang="en-US" altLang="en-US" dirty="0" err="1" smtClean="0">
                <a:latin typeface="Calibri" pitchFamily="34" charset="0"/>
              </a:rPr>
              <a:t>Considere</a:t>
            </a:r>
            <a:r>
              <a:rPr lang="en-US" altLang="en-US" dirty="0" smtClean="0">
                <a:latin typeface="Calibri" pitchFamily="34" charset="0"/>
              </a:rPr>
              <a:t> </a:t>
            </a:r>
            <a:r>
              <a:rPr lang="en-US" altLang="en-US" dirty="0" err="1" smtClean="0">
                <a:latin typeface="Calibri" pitchFamily="34" charset="0"/>
              </a:rPr>
              <a:t>si</a:t>
            </a:r>
            <a:r>
              <a:rPr lang="en-US" altLang="en-US" dirty="0" smtClean="0">
                <a:latin typeface="Calibri" pitchFamily="34" charset="0"/>
              </a:rPr>
              <a:t> el </a:t>
            </a:r>
            <a:r>
              <a:rPr lang="en-US" altLang="en-US" dirty="0" err="1" smtClean="0">
                <a:latin typeface="Calibri" pitchFamily="34" charset="0"/>
              </a:rPr>
              <a:t>lugar</a:t>
            </a:r>
            <a:r>
              <a:rPr lang="en-US" altLang="en-US" dirty="0" smtClean="0">
                <a:latin typeface="Calibri" pitchFamily="34" charset="0"/>
              </a:rPr>
              <a:t> </a:t>
            </a:r>
            <a:r>
              <a:rPr lang="en-US" altLang="en-US" dirty="0" err="1" smtClean="0">
                <a:latin typeface="Calibri" pitchFamily="34" charset="0"/>
              </a:rPr>
              <a:t>que</a:t>
            </a:r>
            <a:r>
              <a:rPr lang="en-US" altLang="en-US" dirty="0" smtClean="0">
                <a:latin typeface="Calibri" pitchFamily="34" charset="0"/>
              </a:rPr>
              <a:t> </a:t>
            </a:r>
            <a:r>
              <a:rPr lang="en-US" altLang="en-US" dirty="0" err="1" smtClean="0">
                <a:latin typeface="Calibri" pitchFamily="34" charset="0"/>
              </a:rPr>
              <a:t>es</a:t>
            </a:r>
            <a:r>
              <a:rPr lang="en-US" altLang="en-US" dirty="0" smtClean="0">
                <a:latin typeface="Calibri" pitchFamily="34" charset="0"/>
              </a:rPr>
              <a:t> dado </a:t>
            </a:r>
            <a:r>
              <a:rPr lang="en-US" altLang="en-US" dirty="0" err="1" smtClean="0">
                <a:latin typeface="Calibri" pitchFamily="34" charset="0"/>
              </a:rPr>
              <a:t>es</a:t>
            </a:r>
            <a:r>
              <a:rPr lang="en-US" altLang="en-US" dirty="0" smtClean="0">
                <a:latin typeface="Calibri" pitchFamily="34" charset="0"/>
              </a:rPr>
              <a:t> el</a:t>
            </a:r>
            <a:r>
              <a:rPr lang="en-US" altLang="en-US" baseline="0" dirty="0" smtClean="0">
                <a:latin typeface="Calibri" pitchFamily="34" charset="0"/>
              </a:rPr>
              <a:t> </a:t>
            </a:r>
            <a:r>
              <a:rPr lang="en-US" altLang="en-US" baseline="0" dirty="0" err="1" smtClean="0">
                <a:latin typeface="Calibri" pitchFamily="34" charset="0"/>
              </a:rPr>
              <a:t>lugar</a:t>
            </a:r>
            <a:r>
              <a:rPr lang="en-US" altLang="en-US" baseline="0" dirty="0" smtClean="0">
                <a:latin typeface="Calibri" pitchFamily="34" charset="0"/>
              </a:rPr>
              <a:t> </a:t>
            </a:r>
            <a:r>
              <a:rPr lang="en-US" altLang="en-US" baseline="0" dirty="0" err="1" smtClean="0">
                <a:latin typeface="Calibri" pitchFamily="34" charset="0"/>
              </a:rPr>
              <a:t>correcto</a:t>
            </a:r>
            <a:r>
              <a:rPr lang="en-US" altLang="en-US" baseline="0" dirty="0" smtClean="0">
                <a:latin typeface="Calibri" pitchFamily="34" charset="0"/>
              </a:rPr>
              <a:t> para la </a:t>
            </a:r>
            <a:r>
              <a:rPr lang="en-US" altLang="en-US" baseline="0" dirty="0" err="1" smtClean="0">
                <a:latin typeface="Calibri" pitchFamily="34" charset="0"/>
              </a:rPr>
              <a:t>información</a:t>
            </a:r>
            <a:r>
              <a:rPr lang="en-US" altLang="en-US" baseline="0" dirty="0" smtClean="0">
                <a:latin typeface="Calibri" pitchFamily="34" charset="0"/>
              </a:rPr>
              <a:t> </a:t>
            </a:r>
            <a:r>
              <a:rPr lang="en-US" altLang="en-US" baseline="0" dirty="0" err="1" smtClean="0">
                <a:latin typeface="Calibri" pitchFamily="34" charset="0"/>
              </a:rPr>
              <a:t>registrada</a:t>
            </a:r>
            <a:r>
              <a:rPr lang="en-US" altLang="en-US" baseline="0" dirty="0" smtClean="0">
                <a:latin typeface="Calibri" pitchFamily="34" charset="0"/>
              </a:rPr>
              <a:t> y </a:t>
            </a:r>
            <a:r>
              <a:rPr lang="en-US" altLang="en-US" baseline="0" dirty="0" err="1" smtClean="0">
                <a:latin typeface="Calibri" pitchFamily="34" charset="0"/>
              </a:rPr>
              <a:t>corrija</a:t>
            </a:r>
            <a:r>
              <a:rPr lang="en-US" altLang="en-US" baseline="0" dirty="0" smtClean="0">
                <a:latin typeface="Calibri" pitchFamily="34" charset="0"/>
              </a:rPr>
              <a:t> </a:t>
            </a:r>
            <a:r>
              <a:rPr lang="en-US" altLang="en-US" baseline="0" dirty="0" err="1" smtClean="0">
                <a:latin typeface="Calibri" pitchFamily="34" charset="0"/>
              </a:rPr>
              <a:t>si</a:t>
            </a:r>
            <a:r>
              <a:rPr lang="en-US" altLang="en-US" baseline="0" dirty="0" smtClean="0">
                <a:latin typeface="Calibri" pitchFamily="34" charset="0"/>
              </a:rPr>
              <a:t> sea </a:t>
            </a:r>
            <a:r>
              <a:rPr lang="en-US" altLang="en-US" baseline="0" dirty="0" err="1" smtClean="0">
                <a:latin typeface="Calibri" pitchFamily="34" charset="0"/>
              </a:rPr>
              <a:t>necesario</a:t>
            </a:r>
            <a:r>
              <a:rPr lang="en-US" altLang="en-US" baseline="0" dirty="0" smtClean="0">
                <a:latin typeface="Calibri" pitchFamily="34" charset="0"/>
              </a:rPr>
              <a:t>.</a:t>
            </a:r>
            <a:endParaRPr lang="en-US" altLang="en-US" dirty="0" smtClean="0">
              <a:latin typeface="Calibri" pitchFamily="34" charset="0"/>
            </a:endParaRPr>
          </a:p>
          <a:p>
            <a:endParaRPr lang="en-US" altLang="en-US" dirty="0" smtClean="0">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BA17754-E006-4A6E-9B76-BB22812D194D}" type="slidenum">
              <a:rPr lang="en-US" altLang="en-US" smtClean="0"/>
              <a:pPr eaLnBrk="1" hangingPunct="1"/>
              <a:t>69</a:t>
            </a:fld>
            <a:endParaRPr lang="en-US" altLang="en-US" smtClean="0"/>
          </a:p>
        </p:txBody>
      </p:sp>
      <p:sp>
        <p:nvSpPr>
          <p:cNvPr id="130051" name="Rectangle 2"/>
          <p:cNvSpPr>
            <a:spLocks noGrp="1" noRot="1" noChangeAspect="1" noChangeArrowheads="1" noTextEdit="1"/>
          </p:cNvSpPr>
          <p:nvPr>
            <p:ph type="sldImg"/>
          </p:nvPr>
        </p:nvSpPr>
        <p:spPr>
          <a:xfrm>
            <a:off x="1144588" y="687388"/>
            <a:ext cx="4572000" cy="3429000"/>
          </a:xfrm>
          <a:ln/>
        </p:spPr>
      </p:sp>
      <p:sp>
        <p:nvSpPr>
          <p:cNvPr id="130052" name="Rectangle 3"/>
          <p:cNvSpPr>
            <a:spLocks noGrp="1" noChangeArrowheads="1"/>
          </p:cNvSpPr>
          <p:nvPr>
            <p:ph type="body" idx="1"/>
          </p:nvPr>
        </p:nvSpPr>
        <p:spPr>
          <a:xfrm>
            <a:off x="609600" y="4343400"/>
            <a:ext cx="5486400" cy="4113213"/>
          </a:xfrm>
          <a:noFill/>
        </p:spPr>
        <p:txBody>
          <a:bodyPr lIns="92292" tIns="46146" rIns="92292" bIns="46146"/>
          <a:lstStyle/>
          <a:p>
            <a:pPr eaLnBrk="1" hangingPunct="1"/>
            <a:r>
              <a:rPr lang="es-ES" altLang="en-US" dirty="0" smtClean="0"/>
              <a:t>Revisión:</a:t>
            </a:r>
            <a:r>
              <a:rPr lang="es-ES" altLang="en-US" baseline="0" dirty="0" smtClean="0"/>
              <a:t> 24 febrero 2014</a:t>
            </a:r>
            <a:endParaRPr lang="es-ES" altLang="en-US" dirty="0" smtClean="0"/>
          </a:p>
          <a:p>
            <a:pPr eaLnBrk="1" hangingPunct="1"/>
            <a:r>
              <a:rPr lang="es-ES" altLang="en-US" dirty="0" smtClean="0"/>
              <a:t>El resultado es un RAN con la codificación adecuada en los campos fijos y en algunos campos variables; incluso referencias cruzadas se generan automáticamente.</a:t>
            </a:r>
            <a:br>
              <a:rPr lang="es-ES" altLang="en-US" dirty="0" smtClean="0"/>
            </a:br>
            <a:r>
              <a:rPr lang="es-ES" altLang="en-US" dirty="0" smtClean="0"/>
              <a:t>NOTA: usted todavía tiene que revisar el trabajo de generado automáticamente. No asuma que la computadora siempre lo hace bien (</a:t>
            </a:r>
            <a:r>
              <a:rPr lang="es-ES" altLang="en-US" dirty="0" err="1" smtClean="0"/>
              <a:t>Gigo</a:t>
            </a:r>
            <a:r>
              <a:rPr lang="es-ES" altLang="en-US" dirty="0" smtClean="0"/>
              <a:t> = basura entra, basura sale).</a:t>
            </a:r>
            <a:br>
              <a:rPr lang="es-ES" altLang="en-US" dirty="0" smtClean="0"/>
            </a:br>
            <a:r>
              <a:rPr lang="es-ES" altLang="en-US" dirty="0" smtClean="0"/>
              <a:t>En OCLC el 670 </a:t>
            </a:r>
            <a:r>
              <a:rPr lang="es-ES" altLang="en-US" dirty="0" err="1" smtClean="0"/>
              <a:t>subcampo</a:t>
            </a:r>
            <a:r>
              <a:rPr lang="es-ES" altLang="en-US" dirty="0" smtClean="0"/>
              <a:t> $ b no se genera a partir de la mención de la responsabilidad del registro bibliográfico. Por favor, revise con cuidado!  Debe cerciorarse que la ubicación que se </a:t>
            </a:r>
            <a:r>
              <a:rPr lang="es-ES" altLang="en-US" dirty="0" err="1" smtClean="0"/>
              <a:t>consignaa</a:t>
            </a:r>
            <a:r>
              <a:rPr lang="es-ES" altLang="en-US" dirty="0" smtClean="0"/>
              <a:t> es la ubicación correcta de los datos registrados.</a:t>
            </a:r>
            <a:r>
              <a:rPr lang="en-US" altLang="en-US" dirty="0" smtClean="0"/>
              <a:t>  </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0729AB3-A45B-4429-9156-FCDD67FB9484}" type="slidenum">
              <a:rPr lang="en-US" altLang="en-US" smtClean="0"/>
              <a:pPr eaLnBrk="1" hangingPunct="1"/>
              <a:t>70</a:t>
            </a:fld>
            <a:endParaRPr lang="en-US" altLang="en-US" smtClean="0"/>
          </a:p>
        </p:txBody>
      </p:sp>
      <p:sp>
        <p:nvSpPr>
          <p:cNvPr id="131075" name="Rectangle 2"/>
          <p:cNvSpPr>
            <a:spLocks noGrp="1" noRot="1" noChangeAspect="1" noChangeArrowheads="1" noTextEdit="1"/>
          </p:cNvSpPr>
          <p:nvPr>
            <p:ph type="sldImg"/>
          </p:nvPr>
        </p:nvSpPr>
        <p:spPr>
          <a:xfrm>
            <a:off x="1144588" y="687388"/>
            <a:ext cx="4572000" cy="3429000"/>
          </a:xfrm>
          <a:ln/>
        </p:spPr>
      </p:sp>
      <p:sp>
        <p:nvSpPr>
          <p:cNvPr id="131076" name="Rectangle 3"/>
          <p:cNvSpPr>
            <a:spLocks noGrp="1" noChangeArrowheads="1"/>
          </p:cNvSpPr>
          <p:nvPr>
            <p:ph type="body" idx="1"/>
          </p:nvPr>
        </p:nvSpPr>
        <p:spPr>
          <a:xfrm>
            <a:off x="609600" y="4343400"/>
            <a:ext cx="5486400" cy="4113213"/>
          </a:xfrm>
          <a:noFill/>
        </p:spPr>
        <p:txBody>
          <a:bodyPr lIns="92292" tIns="46146" rIns="92292" bIns="46146"/>
          <a:lstStyle/>
          <a:p>
            <a:pPr eaLnBrk="1" hangingPunct="1"/>
            <a:r>
              <a:rPr lang="es-ES" altLang="en-US" dirty="0" smtClean="0"/>
              <a:t>1 mayo 2013</a:t>
            </a:r>
          </a:p>
          <a:p>
            <a:pPr eaLnBrk="1" hangingPunct="1"/>
            <a:r>
              <a:rPr lang="es-ES" altLang="en-US" dirty="0" smtClean="0"/>
              <a:t>Por supuesto, siempre se puede crear un nuevo NAR mediante el uso de una plantilla en blanco.</a:t>
            </a:r>
            <a:br>
              <a:rPr lang="es-ES" altLang="en-US" dirty="0" smtClean="0"/>
            </a:br>
            <a:r>
              <a:rPr lang="es-ES" altLang="en-US" dirty="0" smtClean="0"/>
              <a:t>Y podemos hacer “Text </a:t>
            </a:r>
            <a:r>
              <a:rPr lang="es-ES" altLang="en-US" dirty="0" err="1" smtClean="0"/>
              <a:t>strings</a:t>
            </a:r>
            <a:r>
              <a:rPr lang="es-ES" altLang="en-US" dirty="0" smtClean="0"/>
              <a:t> (cadenas de texto)" para llenar los campos 3XX por ejemplo, los campos para el género y el lenguaje que se pueden usar con mucha frecuencia.</a:t>
            </a:r>
            <a:r>
              <a:rPr lang="en-US" altLang="en-US" dirty="0" smtClean="0"/>
              <a:t> </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A5F5586-14E4-4C7C-8B5F-D73F0DE6ADE3}" type="slidenum">
              <a:rPr lang="en-US" altLang="en-US" smtClean="0"/>
              <a:pPr eaLnBrk="1" hangingPunct="1"/>
              <a:t>71</a:t>
            </a:fld>
            <a:endParaRPr lang="en-US" altLang="en-US" smtClean="0"/>
          </a:p>
        </p:txBody>
      </p:sp>
      <p:sp>
        <p:nvSpPr>
          <p:cNvPr id="132099" name="Rectangle 2"/>
          <p:cNvSpPr>
            <a:spLocks noGrp="1" noRot="1" noChangeAspect="1" noChangeArrowheads="1" noTextEdit="1"/>
          </p:cNvSpPr>
          <p:nvPr>
            <p:ph type="sldImg"/>
          </p:nvPr>
        </p:nvSpPr>
        <p:spPr>
          <a:xfrm>
            <a:off x="1144588" y="687388"/>
            <a:ext cx="4572000" cy="3429000"/>
          </a:xfrm>
          <a:ln/>
        </p:spPr>
      </p:sp>
      <p:sp>
        <p:nvSpPr>
          <p:cNvPr id="132100"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s-ES" altLang="en-US" dirty="0" smtClean="0"/>
              <a:t>1 mayo 2013</a:t>
            </a:r>
          </a:p>
          <a:p>
            <a:pPr eaLnBrk="1" hangingPunct="1"/>
            <a:r>
              <a:rPr lang="es-ES" altLang="en-US" dirty="0" smtClean="0"/>
              <a:t>Hemos pasado por una buena cantidad de situaciones posibles que pueden surgir en su trayectoria como catalogador NACO. Lo más importante a recordar es: No se atormenten!</a:t>
            </a:r>
            <a:br>
              <a:rPr lang="es-ES" altLang="en-US" dirty="0" smtClean="0"/>
            </a:br>
            <a:endParaRPr lang="es-ES" altLang="en-US" dirty="0" smtClean="0"/>
          </a:p>
          <a:p>
            <a:pPr eaLnBrk="1" hangingPunct="1"/>
            <a:r>
              <a:rPr lang="es-ES" altLang="en-US" dirty="0" smtClean="0"/>
              <a:t>Cualquier cosa que hagas puede ser cambiado, si fuera necesario. Y siempre se puede preguntar sobre algo, si no está seguro. Consulte con su enlace NACO local o a través de e-mail con naco@loc.gov. </a:t>
            </a:r>
          </a:p>
          <a:p>
            <a:pPr eaLnBrk="1" hangingPunct="1"/>
            <a:r>
              <a:rPr lang="es-ES" altLang="en-US" dirty="0" smtClean="0"/>
              <a:t>Todos hemos paso por la etapa de principiantes en un momento u otro. En el mundo NACO hay una gran cantidad de colegas con profundo conocimiento y siempre están listos para ayudar con sus experiencias.</a:t>
            </a:r>
            <a:r>
              <a:rPr lang="en-US" altLang="en-US" dirty="0" smtClean="0"/>
              <a:t> </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DC4D32F-5CFE-42B6-B2F4-B2535BE052F2}" type="slidenum">
              <a:rPr lang="en-US" altLang="en-US" smtClean="0"/>
              <a:pPr eaLnBrk="1" hangingPunct="1"/>
              <a:t>72</a:t>
            </a:fld>
            <a:endParaRPr lang="en-US" altLang="en-US" smtClean="0"/>
          </a:p>
        </p:txBody>
      </p:sp>
      <p:sp>
        <p:nvSpPr>
          <p:cNvPr id="133123" name="Rectangle 2"/>
          <p:cNvSpPr>
            <a:spLocks noGrp="1" noRot="1" noChangeAspect="1" noChangeArrowheads="1" noTextEdit="1"/>
          </p:cNvSpPr>
          <p:nvPr>
            <p:ph type="sldImg"/>
          </p:nvPr>
        </p:nvSpPr>
        <p:spPr>
          <a:xfrm>
            <a:off x="1144588" y="687388"/>
            <a:ext cx="4572000" cy="3429000"/>
          </a:xfrm>
          <a:ln/>
        </p:spPr>
      </p:sp>
      <p:sp>
        <p:nvSpPr>
          <p:cNvPr id="133124" name="Rectangle 3"/>
          <p:cNvSpPr>
            <a:spLocks noGrp="1" noChangeArrowheads="1"/>
          </p:cNvSpPr>
          <p:nvPr>
            <p:ph type="body" idx="1"/>
          </p:nvPr>
        </p:nvSpPr>
        <p:spPr>
          <a:xfrm>
            <a:off x="762000" y="4343400"/>
            <a:ext cx="5334000" cy="4113213"/>
          </a:xfrm>
          <a:noFill/>
        </p:spPr>
        <p:txBody>
          <a:bodyPr lIns="92292" tIns="46146" rIns="92292" bIns="46146"/>
          <a:lstStyle/>
          <a:p>
            <a:pPr eaLnBrk="1" hangingPunct="1"/>
            <a:r>
              <a:rPr lang="en-US" altLang="en-US" dirty="0" smtClean="0"/>
              <a:t>1 mayo 2013</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Slide Image Placeholder 1"/>
          <p:cNvSpPr>
            <a:spLocks noGrp="1" noRot="1" noChangeAspect="1" noTextEdit="1"/>
          </p:cNvSpPr>
          <p:nvPr>
            <p:ph type="sldImg"/>
          </p:nvPr>
        </p:nvSpPr>
        <p:spPr bwMode="auto">
          <a:noFill/>
          <a:ln>
            <a:solidFill>
              <a:srgbClr val="000000"/>
            </a:solidFill>
            <a:miter lim="800000"/>
            <a:headEnd/>
            <a:tailEnd/>
          </a:ln>
        </p:spPr>
      </p:sp>
      <p:sp>
        <p:nvSpPr>
          <p:cNvPr id="45158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kern="1200" smtClean="0">
                <a:solidFill>
                  <a:schemeClr val="tx1"/>
                </a:solidFill>
                <a:effectLst/>
                <a:latin typeface="+mn-lt"/>
                <a:ea typeface="+mn-ea"/>
                <a:cs typeface="+mn-cs"/>
              </a:rPr>
              <a:t>1 mayo 2013</a:t>
            </a:r>
            <a:endParaRPr lang="en-US" smtClean="0">
              <a:effectLst/>
            </a:endParaRPr>
          </a:p>
          <a:p>
            <a:pPr eaLnBrk="1" hangingPunct="1">
              <a:spcBef>
                <a:spcPct val="0"/>
              </a:spcBef>
            </a:pPr>
            <a:endParaRPr lang="en-US" smtClean="0"/>
          </a:p>
        </p:txBody>
      </p:sp>
      <p:sp>
        <p:nvSpPr>
          <p:cNvPr id="451587" name="Slide Number Placeholder 3"/>
          <p:cNvSpPr>
            <a:spLocks noGrp="1"/>
          </p:cNvSpPr>
          <p:nvPr>
            <p:ph type="sldNum" sz="quarter" idx="5"/>
          </p:nvPr>
        </p:nvSpPr>
        <p:spPr bwMode="auto">
          <a:noFill/>
          <a:ln>
            <a:miter lim="800000"/>
            <a:headEnd/>
            <a:tailEnd/>
          </a:ln>
        </p:spPr>
        <p:txBody>
          <a:bodyPr/>
          <a:lstStyle/>
          <a:p>
            <a:fld id="{D74EEF40-6022-45F8-81E7-B29B0D419081}" type="slidenum">
              <a:rPr lang="en-US" smtClean="0"/>
              <a:pPr/>
              <a:t>73</a:t>
            </a:fld>
            <a:endParaRPr lang="en-US" smtClean="0"/>
          </a:p>
        </p:txBody>
      </p:sp>
    </p:spTree>
    <p:extLst>
      <p:ext uri="{BB962C8B-B14F-4D97-AF65-F5344CB8AC3E}">
        <p14:creationId xmlns:p14="http://schemas.microsoft.com/office/powerpoint/2010/main" val="1932151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245225"/>
            <a:ext cx="3352800" cy="476250"/>
          </a:xfrm>
        </p:spPr>
        <p:txBody>
          <a:bodyPr/>
          <a:lstStyle>
            <a:lvl1pPr>
              <a:defRPr/>
            </a:lvl1pPr>
          </a:lstStyle>
          <a:p>
            <a:pPr>
              <a:defRPr/>
            </a:pPr>
            <a:r>
              <a:rPr lang="es-MX"/>
              <a:t>Módulo 7: Cambios a RANs existentes</a:t>
            </a:r>
          </a:p>
        </p:txBody>
      </p:sp>
      <p:sp>
        <p:nvSpPr>
          <p:cNvPr id="6" name="Slide Number Placeholder 5"/>
          <p:cNvSpPr>
            <a:spLocks noGrp="1"/>
          </p:cNvSpPr>
          <p:nvPr>
            <p:ph type="sldNum" sz="quarter" idx="12"/>
          </p:nvPr>
        </p:nvSpPr>
        <p:spPr/>
        <p:txBody>
          <a:bodyPr/>
          <a:lstStyle>
            <a:lvl1pPr>
              <a:defRPr/>
            </a:lvl1pPr>
          </a:lstStyle>
          <a:p>
            <a:pPr>
              <a:defRPr/>
            </a:pPr>
            <a:fld id="{676FB787-73C4-4566-932F-0F1F0AD644D1}" type="slidenum">
              <a:rPr lang="en-US"/>
              <a:pPr>
                <a:defRPr/>
              </a:pPr>
              <a:t>‹#›</a:t>
            </a:fld>
            <a:endParaRPr lang="en-US"/>
          </a:p>
        </p:txBody>
      </p:sp>
    </p:spTree>
    <p:extLst>
      <p:ext uri="{BB962C8B-B14F-4D97-AF65-F5344CB8AC3E}">
        <p14:creationId xmlns:p14="http://schemas.microsoft.com/office/powerpoint/2010/main" val="1796139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s-MX"/>
              <a:t>Módulo 7: Cambios a RANs existentes</a:t>
            </a:r>
          </a:p>
        </p:txBody>
      </p:sp>
      <p:sp>
        <p:nvSpPr>
          <p:cNvPr id="6" name="Rectangle 6"/>
          <p:cNvSpPr>
            <a:spLocks noGrp="1" noChangeArrowheads="1"/>
          </p:cNvSpPr>
          <p:nvPr>
            <p:ph type="sldNum" sz="quarter" idx="12"/>
          </p:nvPr>
        </p:nvSpPr>
        <p:spPr>
          <a:ln/>
        </p:spPr>
        <p:txBody>
          <a:bodyPr/>
          <a:lstStyle>
            <a:lvl1pPr>
              <a:defRPr/>
            </a:lvl1pPr>
          </a:lstStyle>
          <a:p>
            <a:pPr>
              <a:defRPr/>
            </a:pPr>
            <a:fld id="{7C8CF4AB-9030-4C73-B820-8C9A0DB56E9D}" type="slidenum">
              <a:rPr lang="en-US"/>
              <a:pPr>
                <a:defRPr/>
              </a:pPr>
              <a:t>‹#›</a:t>
            </a:fld>
            <a:endParaRPr lang="en-US"/>
          </a:p>
        </p:txBody>
      </p:sp>
    </p:spTree>
    <p:extLst>
      <p:ext uri="{BB962C8B-B14F-4D97-AF65-F5344CB8AC3E}">
        <p14:creationId xmlns:p14="http://schemas.microsoft.com/office/powerpoint/2010/main" val="2693208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s-MX"/>
              <a:t>Módulo 7: Cambios a RANs existentes</a:t>
            </a:r>
          </a:p>
        </p:txBody>
      </p:sp>
      <p:sp>
        <p:nvSpPr>
          <p:cNvPr id="6" name="Rectangle 6"/>
          <p:cNvSpPr>
            <a:spLocks noGrp="1" noChangeArrowheads="1"/>
          </p:cNvSpPr>
          <p:nvPr>
            <p:ph type="sldNum" sz="quarter" idx="12"/>
          </p:nvPr>
        </p:nvSpPr>
        <p:spPr>
          <a:ln/>
        </p:spPr>
        <p:txBody>
          <a:bodyPr/>
          <a:lstStyle>
            <a:lvl1pPr>
              <a:defRPr/>
            </a:lvl1pPr>
          </a:lstStyle>
          <a:p>
            <a:pPr>
              <a:defRPr/>
            </a:pPr>
            <a:fld id="{D46ABD03-2D44-4838-A806-459ED1CB936C}" type="slidenum">
              <a:rPr lang="en-US"/>
              <a:pPr>
                <a:defRPr/>
              </a:pPr>
              <a:t>‹#›</a:t>
            </a:fld>
            <a:endParaRPr lang="en-US"/>
          </a:p>
        </p:txBody>
      </p:sp>
    </p:spTree>
    <p:extLst>
      <p:ext uri="{BB962C8B-B14F-4D97-AF65-F5344CB8AC3E}">
        <p14:creationId xmlns:p14="http://schemas.microsoft.com/office/powerpoint/2010/main" val="2231935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s-MX"/>
              <a:t>Módulo 7: Cambios a RANs existentes</a:t>
            </a:r>
          </a:p>
        </p:txBody>
      </p:sp>
      <p:sp>
        <p:nvSpPr>
          <p:cNvPr id="7" name="Rectangle 6"/>
          <p:cNvSpPr>
            <a:spLocks noGrp="1" noChangeArrowheads="1"/>
          </p:cNvSpPr>
          <p:nvPr>
            <p:ph type="sldNum" sz="quarter" idx="12"/>
          </p:nvPr>
        </p:nvSpPr>
        <p:spPr>
          <a:ln/>
        </p:spPr>
        <p:txBody>
          <a:bodyPr/>
          <a:lstStyle>
            <a:lvl1pPr>
              <a:defRPr/>
            </a:lvl1pPr>
          </a:lstStyle>
          <a:p>
            <a:pPr>
              <a:defRPr/>
            </a:pPr>
            <a:fld id="{57504A3A-81D4-4F6E-B685-0DCC8F843808}" type="slidenum">
              <a:rPr lang="en-US"/>
              <a:pPr>
                <a:defRPr/>
              </a:pPr>
              <a:t>‹#›</a:t>
            </a:fld>
            <a:endParaRPr lang="en-US"/>
          </a:p>
        </p:txBody>
      </p:sp>
    </p:spTree>
    <p:extLst>
      <p:ext uri="{BB962C8B-B14F-4D97-AF65-F5344CB8AC3E}">
        <p14:creationId xmlns:p14="http://schemas.microsoft.com/office/powerpoint/2010/main" val="125468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s-MX"/>
              <a:t>Módulo 7: Cambios a RANs existentes</a:t>
            </a:r>
          </a:p>
        </p:txBody>
      </p:sp>
      <p:sp>
        <p:nvSpPr>
          <p:cNvPr id="9" name="Rectangle 6"/>
          <p:cNvSpPr>
            <a:spLocks noGrp="1" noChangeArrowheads="1"/>
          </p:cNvSpPr>
          <p:nvPr>
            <p:ph type="sldNum" sz="quarter" idx="12"/>
          </p:nvPr>
        </p:nvSpPr>
        <p:spPr>
          <a:ln/>
        </p:spPr>
        <p:txBody>
          <a:bodyPr/>
          <a:lstStyle>
            <a:lvl1pPr>
              <a:defRPr/>
            </a:lvl1pPr>
          </a:lstStyle>
          <a:p>
            <a:pPr>
              <a:defRPr/>
            </a:pPr>
            <a:fld id="{35B112EC-2197-4502-868B-8B033A5FA178}" type="slidenum">
              <a:rPr lang="en-US"/>
              <a:pPr>
                <a:defRPr/>
              </a:pPr>
              <a:t>‹#›</a:t>
            </a:fld>
            <a:endParaRPr lang="en-US"/>
          </a:p>
        </p:txBody>
      </p:sp>
    </p:spTree>
    <p:extLst>
      <p:ext uri="{BB962C8B-B14F-4D97-AF65-F5344CB8AC3E}">
        <p14:creationId xmlns:p14="http://schemas.microsoft.com/office/powerpoint/2010/main" val="1556755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s-MX"/>
              <a:t>Módulo 7: Cambios a RANs existentes</a:t>
            </a:r>
          </a:p>
        </p:txBody>
      </p:sp>
      <p:sp>
        <p:nvSpPr>
          <p:cNvPr id="5" name="Rectangle 6"/>
          <p:cNvSpPr>
            <a:spLocks noGrp="1" noChangeArrowheads="1"/>
          </p:cNvSpPr>
          <p:nvPr>
            <p:ph type="sldNum" sz="quarter" idx="12"/>
          </p:nvPr>
        </p:nvSpPr>
        <p:spPr>
          <a:ln/>
        </p:spPr>
        <p:txBody>
          <a:bodyPr/>
          <a:lstStyle>
            <a:lvl1pPr>
              <a:defRPr/>
            </a:lvl1pPr>
          </a:lstStyle>
          <a:p>
            <a:pPr>
              <a:defRPr/>
            </a:pPr>
            <a:fld id="{7DAC4573-E2D9-42A7-83B5-DBDB7FE0F88E}" type="slidenum">
              <a:rPr lang="en-US"/>
              <a:pPr>
                <a:defRPr/>
              </a:pPr>
              <a:t>‹#›</a:t>
            </a:fld>
            <a:endParaRPr lang="en-US"/>
          </a:p>
        </p:txBody>
      </p:sp>
    </p:spTree>
    <p:extLst>
      <p:ext uri="{BB962C8B-B14F-4D97-AF65-F5344CB8AC3E}">
        <p14:creationId xmlns:p14="http://schemas.microsoft.com/office/powerpoint/2010/main" val="2329372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s-MX"/>
              <a:t>Módulo 7: Cambios a RANs existentes</a:t>
            </a:r>
          </a:p>
        </p:txBody>
      </p:sp>
      <p:sp>
        <p:nvSpPr>
          <p:cNvPr id="4" name="Rectangle 6"/>
          <p:cNvSpPr>
            <a:spLocks noGrp="1" noChangeArrowheads="1"/>
          </p:cNvSpPr>
          <p:nvPr>
            <p:ph type="sldNum" sz="quarter" idx="12"/>
          </p:nvPr>
        </p:nvSpPr>
        <p:spPr>
          <a:ln/>
        </p:spPr>
        <p:txBody>
          <a:bodyPr/>
          <a:lstStyle>
            <a:lvl1pPr>
              <a:defRPr/>
            </a:lvl1pPr>
          </a:lstStyle>
          <a:p>
            <a:pPr>
              <a:defRPr/>
            </a:pPr>
            <a:fld id="{114B99CD-638E-4592-A7A8-F0A8528E3875}" type="slidenum">
              <a:rPr lang="en-US"/>
              <a:pPr>
                <a:defRPr/>
              </a:pPr>
              <a:t>‹#›</a:t>
            </a:fld>
            <a:endParaRPr lang="en-US"/>
          </a:p>
        </p:txBody>
      </p:sp>
    </p:spTree>
    <p:extLst>
      <p:ext uri="{BB962C8B-B14F-4D97-AF65-F5344CB8AC3E}">
        <p14:creationId xmlns:p14="http://schemas.microsoft.com/office/powerpoint/2010/main" val="1544960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s-MX"/>
              <a:t>Módulo 7: Cambios a RANs existentes</a:t>
            </a:r>
          </a:p>
        </p:txBody>
      </p:sp>
      <p:sp>
        <p:nvSpPr>
          <p:cNvPr id="7" name="Rectangle 6"/>
          <p:cNvSpPr>
            <a:spLocks noGrp="1" noChangeArrowheads="1"/>
          </p:cNvSpPr>
          <p:nvPr>
            <p:ph type="sldNum" sz="quarter" idx="12"/>
          </p:nvPr>
        </p:nvSpPr>
        <p:spPr>
          <a:ln/>
        </p:spPr>
        <p:txBody>
          <a:bodyPr/>
          <a:lstStyle>
            <a:lvl1pPr>
              <a:defRPr/>
            </a:lvl1pPr>
          </a:lstStyle>
          <a:p>
            <a:pPr>
              <a:defRPr/>
            </a:pPr>
            <a:fld id="{21BA1197-0D72-4563-9A7F-ACEB5FB4B620}" type="slidenum">
              <a:rPr lang="en-US"/>
              <a:pPr>
                <a:defRPr/>
              </a:pPr>
              <a:t>‹#›</a:t>
            </a:fld>
            <a:endParaRPr lang="en-US"/>
          </a:p>
        </p:txBody>
      </p:sp>
    </p:spTree>
    <p:extLst>
      <p:ext uri="{BB962C8B-B14F-4D97-AF65-F5344CB8AC3E}">
        <p14:creationId xmlns:p14="http://schemas.microsoft.com/office/powerpoint/2010/main" val="1185479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s-MX"/>
              <a:t>Módulo 7: Cambios a RANs existentes</a:t>
            </a:r>
          </a:p>
        </p:txBody>
      </p:sp>
      <p:sp>
        <p:nvSpPr>
          <p:cNvPr id="7" name="Rectangle 6"/>
          <p:cNvSpPr>
            <a:spLocks noGrp="1" noChangeArrowheads="1"/>
          </p:cNvSpPr>
          <p:nvPr>
            <p:ph type="sldNum" sz="quarter" idx="12"/>
          </p:nvPr>
        </p:nvSpPr>
        <p:spPr>
          <a:ln/>
        </p:spPr>
        <p:txBody>
          <a:bodyPr/>
          <a:lstStyle>
            <a:lvl1pPr>
              <a:defRPr/>
            </a:lvl1pPr>
          </a:lstStyle>
          <a:p>
            <a:pPr>
              <a:defRPr/>
            </a:pPr>
            <a:fld id="{44D6A396-AC5D-4B8C-967C-BD1D7F2B89BD}" type="slidenum">
              <a:rPr lang="en-US"/>
              <a:pPr>
                <a:defRPr/>
              </a:pPr>
              <a:t>‹#›</a:t>
            </a:fld>
            <a:endParaRPr lang="en-US"/>
          </a:p>
        </p:txBody>
      </p:sp>
    </p:spTree>
    <p:extLst>
      <p:ext uri="{BB962C8B-B14F-4D97-AF65-F5344CB8AC3E}">
        <p14:creationId xmlns:p14="http://schemas.microsoft.com/office/powerpoint/2010/main" val="1025756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s-MX"/>
              <a:t>Módulo 7: Cambios a RANs existentes</a:t>
            </a:r>
          </a:p>
        </p:txBody>
      </p:sp>
      <p:sp>
        <p:nvSpPr>
          <p:cNvPr id="6" name="Rectangle 6"/>
          <p:cNvSpPr>
            <a:spLocks noGrp="1" noChangeArrowheads="1"/>
          </p:cNvSpPr>
          <p:nvPr>
            <p:ph type="sldNum" sz="quarter" idx="12"/>
          </p:nvPr>
        </p:nvSpPr>
        <p:spPr>
          <a:ln/>
        </p:spPr>
        <p:txBody>
          <a:bodyPr/>
          <a:lstStyle>
            <a:lvl1pPr>
              <a:defRPr/>
            </a:lvl1pPr>
          </a:lstStyle>
          <a:p>
            <a:pPr>
              <a:defRPr/>
            </a:pPr>
            <a:fld id="{AB1DD86C-3E5F-4251-8BD0-02E2109C4F73}" type="slidenum">
              <a:rPr lang="en-US"/>
              <a:pPr>
                <a:defRPr/>
              </a:pPr>
              <a:t>‹#›</a:t>
            </a:fld>
            <a:endParaRPr lang="en-US"/>
          </a:p>
        </p:txBody>
      </p:sp>
    </p:spTree>
    <p:extLst>
      <p:ext uri="{BB962C8B-B14F-4D97-AF65-F5344CB8AC3E}">
        <p14:creationId xmlns:p14="http://schemas.microsoft.com/office/powerpoint/2010/main" val="3528108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s-MX"/>
              <a:t>Módulo 7: Cambios a RANs existentes</a:t>
            </a:r>
          </a:p>
        </p:txBody>
      </p:sp>
      <p:sp>
        <p:nvSpPr>
          <p:cNvPr id="6" name="Rectangle 6"/>
          <p:cNvSpPr>
            <a:spLocks noGrp="1" noChangeArrowheads="1"/>
          </p:cNvSpPr>
          <p:nvPr>
            <p:ph type="sldNum" sz="quarter" idx="12"/>
          </p:nvPr>
        </p:nvSpPr>
        <p:spPr>
          <a:ln/>
        </p:spPr>
        <p:txBody>
          <a:bodyPr/>
          <a:lstStyle>
            <a:lvl1pPr>
              <a:defRPr/>
            </a:lvl1pPr>
          </a:lstStyle>
          <a:p>
            <a:pPr>
              <a:defRPr/>
            </a:pPr>
            <a:fld id="{20D7D815-3C32-470A-9105-D95B29111613}" type="slidenum">
              <a:rPr lang="en-US"/>
              <a:pPr>
                <a:defRPr/>
              </a:pPr>
              <a:t>‹#›</a:t>
            </a:fld>
            <a:endParaRPr lang="en-US"/>
          </a:p>
        </p:txBody>
      </p:sp>
    </p:spTree>
    <p:extLst>
      <p:ext uri="{BB962C8B-B14F-4D97-AF65-F5344CB8AC3E}">
        <p14:creationId xmlns:p14="http://schemas.microsoft.com/office/powerpoint/2010/main" val="4173874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cs typeface="Tahoma" pitchFamily="34" charset="0"/>
              </a:defRPr>
            </a:lvl1pPr>
          </a:lstStyle>
          <a:p>
            <a:pPr>
              <a:defRPr/>
            </a:pPr>
            <a:r>
              <a:rPr lang="es-MX"/>
              <a:t>Módulo 7: Cambios a RANs existentes</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14941FD9-1615-4D64-8BD9-EE7EEC17F1A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43"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www.loc.gov/aba/rda/pdf/lcnaf_rdaphase.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124200" y="6245225"/>
            <a:ext cx="3657600" cy="476250"/>
          </a:xfrm>
        </p:spPr>
        <p:txBody>
          <a:bodyPr/>
          <a:lstStyle/>
          <a:p>
            <a:pPr>
              <a:defRPr/>
            </a:pPr>
            <a:r>
              <a:rPr lang="es-MX" dirty="0"/>
              <a:t>Módulo 7: Cambios a </a:t>
            </a:r>
            <a:r>
              <a:rPr lang="es-MX" dirty="0" err="1"/>
              <a:t>RANs</a:t>
            </a:r>
            <a:r>
              <a:rPr lang="es-MX" dirty="0"/>
              <a:t> existentes</a:t>
            </a:r>
          </a:p>
        </p:txBody>
      </p:sp>
      <p:sp>
        <p:nvSpPr>
          <p:cNvPr id="3075" name="Rectangle 2"/>
          <p:cNvSpPr>
            <a:spLocks noGrp="1" noChangeArrowheads="1"/>
          </p:cNvSpPr>
          <p:nvPr>
            <p:ph type="ctrTitle"/>
          </p:nvPr>
        </p:nvSpPr>
        <p:spPr>
          <a:xfrm>
            <a:off x="685800" y="2130425"/>
            <a:ext cx="7924800" cy="3279775"/>
          </a:xfrm>
        </p:spPr>
        <p:txBody>
          <a:bodyPr/>
          <a:lstStyle/>
          <a:p>
            <a:pPr eaLnBrk="1" hangingPunct="1"/>
            <a:r>
              <a:rPr lang="es-MX" altLang="en-US" sz="4000" smtClean="0">
                <a:solidFill>
                  <a:schemeClr val="tx1"/>
                </a:solidFill>
              </a:rPr>
              <a:t>Realizando Cambios en Registros de Autoridades de Nombres y de Obras/Expresiones que ya existen </a:t>
            </a:r>
            <a:br>
              <a:rPr lang="es-MX" altLang="en-US" sz="4000" smtClean="0">
                <a:solidFill>
                  <a:schemeClr val="tx1"/>
                </a:solidFill>
              </a:rPr>
            </a:br>
            <a:r>
              <a:rPr lang="es-MX" altLang="en-US" sz="4000" smtClean="0">
                <a:solidFill>
                  <a:schemeClr val="tx1"/>
                </a:solidFill>
              </a:rPr>
              <a:t>en el LC/NAF</a:t>
            </a:r>
            <a:br>
              <a:rPr lang="es-MX" altLang="en-US" sz="4000" smtClean="0">
                <a:solidFill>
                  <a:schemeClr val="tx1"/>
                </a:solidFill>
              </a:rPr>
            </a:br>
            <a:endParaRPr lang="en-US" altLang="en-US" sz="4000" smtClean="0">
              <a:solidFill>
                <a:schemeClr val="tx1"/>
              </a:solidFill>
            </a:endParaRPr>
          </a:p>
        </p:txBody>
      </p:sp>
      <p:pic>
        <p:nvPicPr>
          <p:cNvPr id="307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88582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pPr>
              <a:defRPr/>
            </a:pPr>
            <a:r>
              <a:rPr lang="es-MX"/>
              <a:t>Módulo 7: Cambios a RANs existentes</a:t>
            </a:r>
          </a:p>
        </p:txBody>
      </p:sp>
      <p:sp>
        <p:nvSpPr>
          <p:cNvPr id="4099"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B351F46B-1F44-43B7-8E1B-72F8C96AE3D4}" type="slidenum">
              <a:rPr lang="en-US" altLang="en-US" sz="1200">
                <a:latin typeface="Calibri" pitchFamily="34" charset="0"/>
              </a:rPr>
              <a:pPr algn="r" eaLnBrk="1" hangingPunct="1"/>
              <a:t>2</a:t>
            </a:fld>
            <a:endParaRPr lang="en-US" altLang="en-US" sz="1200">
              <a:latin typeface="Calibri" pitchFamily="34" charset="0"/>
            </a:endParaRPr>
          </a:p>
        </p:txBody>
      </p:sp>
      <p:sp>
        <p:nvSpPr>
          <p:cNvPr id="4100" name="Rectangle 2"/>
          <p:cNvSpPr>
            <a:spLocks noGrp="1" noChangeArrowheads="1"/>
          </p:cNvSpPr>
          <p:nvPr>
            <p:ph type="title"/>
          </p:nvPr>
        </p:nvSpPr>
        <p:spPr>
          <a:xfrm>
            <a:off x="457200" y="76200"/>
            <a:ext cx="8229600" cy="1143000"/>
          </a:xfrm>
        </p:spPr>
        <p:txBody>
          <a:bodyPr anchor="b"/>
          <a:lstStyle/>
          <a:p>
            <a:pPr eaLnBrk="1" hangingPunct="1"/>
            <a:r>
              <a:rPr lang="en-US" altLang="en-US" smtClean="0">
                <a:solidFill>
                  <a:schemeClr val="tx1"/>
                </a:solidFill>
              </a:rPr>
              <a:t>Panorama</a:t>
            </a:r>
          </a:p>
        </p:txBody>
      </p:sp>
      <p:sp>
        <p:nvSpPr>
          <p:cNvPr id="4101" name="Rectangle 3"/>
          <p:cNvSpPr>
            <a:spLocks noGrp="1" noChangeArrowheads="1"/>
          </p:cNvSpPr>
          <p:nvPr>
            <p:ph type="body" idx="1"/>
          </p:nvPr>
        </p:nvSpPr>
        <p:spPr/>
        <p:txBody>
          <a:bodyPr/>
          <a:lstStyle/>
          <a:p>
            <a:pPr eaLnBrk="1" hangingPunct="1"/>
            <a:r>
              <a:rPr lang="es-ES" altLang="en-US" sz="3600" dirty="0" smtClean="0"/>
              <a:t>¡Ahora ya sabe cómo crear un registro "perfecto"  de autoridad con RDA!      </a:t>
            </a:r>
          </a:p>
          <a:p>
            <a:pPr eaLnBrk="1" hangingPunct="1"/>
            <a:r>
              <a:rPr lang="es-ES" altLang="en-US" sz="3600" dirty="0" smtClean="0"/>
              <a:t>¡Ahora ya sabe que debe hacerse una búsqueda rigurosa para encontrar el registro de autoridad que se necesita</a:t>
            </a:r>
          </a:p>
          <a:p>
            <a:pPr eaLnBrk="1" hangingPunct="1"/>
            <a:r>
              <a:rPr lang="es-ES" altLang="en-US" sz="3600" dirty="0" smtClean="0"/>
              <a:t>Sin embargo ...</a:t>
            </a:r>
            <a:endParaRPr lang="en-US" altLang="en-US" sz="3600"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pPr>
              <a:defRPr/>
            </a:pPr>
            <a:r>
              <a:rPr lang="es-MX"/>
              <a:t>Módulo 7: Cambios a RANs existentes</a:t>
            </a:r>
          </a:p>
        </p:txBody>
      </p:sp>
      <p:sp>
        <p:nvSpPr>
          <p:cNvPr id="5123"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AAF28217-9D07-469F-A48D-8953A95F837D}" type="slidenum">
              <a:rPr lang="en-US" altLang="en-US" sz="1200">
                <a:latin typeface="Calibri" pitchFamily="34" charset="0"/>
              </a:rPr>
              <a:pPr algn="r" eaLnBrk="1" hangingPunct="1"/>
              <a:t>3</a:t>
            </a:fld>
            <a:endParaRPr lang="en-US" altLang="en-US" sz="1200">
              <a:latin typeface="Calibri" pitchFamily="34" charset="0"/>
            </a:endParaRPr>
          </a:p>
        </p:txBody>
      </p:sp>
      <p:sp>
        <p:nvSpPr>
          <p:cNvPr id="5124" name="Rectangle 2"/>
          <p:cNvSpPr>
            <a:spLocks noGrp="1" noChangeArrowheads="1"/>
          </p:cNvSpPr>
          <p:nvPr>
            <p:ph type="title"/>
          </p:nvPr>
        </p:nvSpPr>
        <p:spPr/>
        <p:txBody>
          <a:bodyPr anchor="b"/>
          <a:lstStyle/>
          <a:p>
            <a:pPr eaLnBrk="1" hangingPunct="1"/>
            <a:r>
              <a:rPr lang="es-MX" altLang="en-US" smtClean="0">
                <a:solidFill>
                  <a:schemeClr val="tx1"/>
                </a:solidFill>
              </a:rPr>
              <a:t>No es un mundo (NACO) perfecto</a:t>
            </a:r>
          </a:p>
        </p:txBody>
      </p:sp>
      <p:sp>
        <p:nvSpPr>
          <p:cNvPr id="5125" name="Rectangle 3"/>
          <p:cNvSpPr>
            <a:spLocks noGrp="1" noChangeArrowheads="1"/>
          </p:cNvSpPr>
          <p:nvPr>
            <p:ph type="body" idx="1"/>
          </p:nvPr>
        </p:nvSpPr>
        <p:spPr/>
        <p:txBody>
          <a:bodyPr/>
          <a:lstStyle/>
          <a:p>
            <a:pPr eaLnBrk="1" hangingPunct="1"/>
            <a:r>
              <a:rPr lang="es-ES" altLang="en-US" sz="3600" smtClean="0"/>
              <a:t>La capacitación los preparó para crear  NUEVOS registros de NACO y para buscar registros de NACO ya existentes</a:t>
            </a:r>
            <a:r>
              <a:rPr lang="en-US" altLang="en-US" sz="3600" smtClean="0"/>
              <a:t> </a:t>
            </a:r>
          </a:p>
          <a:p>
            <a:pPr eaLnBrk="1" hangingPunct="1"/>
            <a:r>
              <a:rPr lang="es-ES" altLang="en-US" sz="3600" smtClean="0"/>
              <a:t>Pero no siempre van a crear nuevos registros de NACO</a:t>
            </a:r>
            <a:endParaRPr lang="en-US" altLang="en-US" sz="3600" smtClean="0"/>
          </a:p>
          <a:p>
            <a:pPr eaLnBrk="1" hangingPunct="1"/>
            <a:r>
              <a:rPr lang="es-ES" altLang="en-US" sz="3600" smtClean="0"/>
              <a:t>Y no siempre encontrarán un registro perfecto de NACO que ya exista</a:t>
            </a:r>
            <a:endParaRPr lang="en-US" altLang="en-US" sz="360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pPr>
              <a:defRPr/>
            </a:pPr>
            <a:r>
              <a:rPr lang="es-MX"/>
              <a:t>Módulo 7: Cambios a RANs existentes</a:t>
            </a:r>
          </a:p>
        </p:txBody>
      </p:sp>
      <p:sp>
        <p:nvSpPr>
          <p:cNvPr id="6147"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14F940C0-CE42-4407-9EA1-C238977D63BF}" type="slidenum">
              <a:rPr lang="en-US" altLang="en-US" sz="1200">
                <a:latin typeface="Calibri" pitchFamily="34" charset="0"/>
              </a:rPr>
              <a:pPr algn="r" eaLnBrk="1" hangingPunct="1"/>
              <a:t>4</a:t>
            </a:fld>
            <a:endParaRPr lang="en-US" altLang="en-US" sz="1200">
              <a:latin typeface="Calibri" pitchFamily="34" charset="0"/>
            </a:endParaRPr>
          </a:p>
        </p:txBody>
      </p:sp>
      <p:sp>
        <p:nvSpPr>
          <p:cNvPr id="6148" name="Rectangle 2"/>
          <p:cNvSpPr>
            <a:spLocks noGrp="1" noChangeArrowheads="1"/>
          </p:cNvSpPr>
          <p:nvPr>
            <p:ph type="title"/>
          </p:nvPr>
        </p:nvSpPr>
        <p:spPr/>
        <p:txBody>
          <a:bodyPr anchor="b"/>
          <a:lstStyle/>
          <a:p>
            <a:pPr eaLnBrk="1" hangingPunct="1"/>
            <a:r>
              <a:rPr lang="es-ES" altLang="en-US" smtClean="0"/>
              <a:t>Resumen: Principio básico</a:t>
            </a:r>
            <a:endParaRPr lang="en-US" altLang="en-US" smtClean="0">
              <a:solidFill>
                <a:schemeClr val="tx1"/>
              </a:solidFill>
            </a:endParaRPr>
          </a:p>
        </p:txBody>
      </p:sp>
      <p:sp>
        <p:nvSpPr>
          <p:cNvPr id="6149" name="Rectangle 3"/>
          <p:cNvSpPr>
            <a:spLocks noGrp="1" noChangeArrowheads="1"/>
          </p:cNvSpPr>
          <p:nvPr>
            <p:ph type="body" idx="1"/>
          </p:nvPr>
        </p:nvSpPr>
        <p:spPr/>
        <p:txBody>
          <a:bodyPr/>
          <a:lstStyle/>
          <a:p>
            <a:pPr eaLnBrk="1" hangingPunct="1">
              <a:buFontTx/>
              <a:buNone/>
            </a:pPr>
            <a:r>
              <a:rPr lang="es-MX" altLang="en-US" sz="3600" smtClean="0"/>
              <a:t>Los registros de autoridad deberán estar en conformidad con las prácticas de RDA!</a:t>
            </a:r>
          </a:p>
          <a:p>
            <a:pPr eaLnBrk="1" hangingPunct="1">
              <a:buFontTx/>
              <a:buNone/>
            </a:pPr>
            <a:endParaRPr lang="es-MX" altLang="en-US" sz="2000" smtClean="0"/>
          </a:p>
          <a:p>
            <a:pPr eaLnBrk="1" hangingPunct="1"/>
            <a:r>
              <a:rPr lang="es-MX" altLang="en-US" sz="3600" smtClean="0"/>
              <a:t>Recuerde:   008/10 Reglas (Rules) = z</a:t>
            </a:r>
          </a:p>
          <a:p>
            <a:pPr eaLnBrk="1" hangingPunct="1"/>
            <a:r>
              <a:rPr lang="es-MX" altLang="en-US" sz="3600" smtClean="0"/>
              <a:t>Recuerde:   040 subcampo $e rda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pPr>
              <a:defRPr/>
            </a:pPr>
            <a:r>
              <a:rPr lang="es-MX"/>
              <a:t>Módulo 7: Cambios a RANs existentes</a:t>
            </a:r>
          </a:p>
        </p:txBody>
      </p:sp>
      <p:sp>
        <p:nvSpPr>
          <p:cNvPr id="7171"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CA16A450-2A58-4F14-BEDF-25A4409E05A4}" type="slidenum">
              <a:rPr lang="en-US" altLang="en-US" sz="1200">
                <a:latin typeface="Calibri" pitchFamily="34" charset="0"/>
              </a:rPr>
              <a:pPr algn="r" eaLnBrk="1" hangingPunct="1"/>
              <a:t>5</a:t>
            </a:fld>
            <a:endParaRPr lang="en-US" altLang="en-US" sz="1200">
              <a:latin typeface="Calibri" pitchFamily="34" charset="0"/>
            </a:endParaRPr>
          </a:p>
        </p:txBody>
      </p:sp>
      <p:sp>
        <p:nvSpPr>
          <p:cNvPr id="7172" name="Rectangle 2"/>
          <p:cNvSpPr>
            <a:spLocks noGrp="1" noChangeArrowheads="1"/>
          </p:cNvSpPr>
          <p:nvPr>
            <p:ph type="title"/>
          </p:nvPr>
        </p:nvSpPr>
        <p:spPr>
          <a:xfrm>
            <a:off x="457200" y="76200"/>
            <a:ext cx="8229600" cy="1143000"/>
          </a:xfrm>
        </p:spPr>
        <p:txBody>
          <a:bodyPr anchor="b"/>
          <a:lstStyle/>
          <a:p>
            <a:pPr eaLnBrk="1" hangingPunct="1"/>
            <a:r>
              <a:rPr lang="es-MX" altLang="en-US" sz="4000" dirty="0" smtClean="0">
                <a:solidFill>
                  <a:schemeClr val="tx1"/>
                </a:solidFill>
              </a:rPr>
              <a:t>Resumen: Lista de Verificación</a:t>
            </a:r>
            <a:r>
              <a:rPr lang="es-MX" altLang="en-US" sz="4000" dirty="0" smtClean="0"/>
              <a:t> </a:t>
            </a:r>
          </a:p>
        </p:txBody>
      </p:sp>
      <p:sp>
        <p:nvSpPr>
          <p:cNvPr id="7173" name="Rectangle 3"/>
          <p:cNvSpPr>
            <a:spLocks noGrp="1" noChangeArrowheads="1"/>
          </p:cNvSpPr>
          <p:nvPr>
            <p:ph type="body" idx="1"/>
          </p:nvPr>
        </p:nvSpPr>
        <p:spPr>
          <a:xfrm>
            <a:off x="457200" y="1371600"/>
            <a:ext cx="8229600" cy="4525963"/>
          </a:xfrm>
        </p:spPr>
        <p:txBody>
          <a:bodyPr/>
          <a:lstStyle/>
          <a:p>
            <a:pPr eaLnBrk="1" hangingPunct="1"/>
            <a:r>
              <a:rPr lang="es-MX" altLang="en-US" sz="2800" dirty="0" smtClean="0"/>
              <a:t>Dado que se necesita un punto de acceso para un registro bibliográfico, primeramente hay que:</a:t>
            </a:r>
          </a:p>
          <a:p>
            <a:pPr lvl="1" eaLnBrk="1" hangingPunct="1"/>
            <a:r>
              <a:rPr lang="es-MX" altLang="en-US" dirty="0" smtClean="0"/>
              <a:t>Hacer búsquedas bajo </a:t>
            </a:r>
            <a:r>
              <a:rPr lang="es-MX" altLang="en-US" u="sng" dirty="0" smtClean="0"/>
              <a:t>múltiples</a:t>
            </a:r>
            <a:r>
              <a:rPr lang="es-MX" altLang="en-US" dirty="0" smtClean="0"/>
              <a:t> formas del nombre</a:t>
            </a:r>
          </a:p>
          <a:p>
            <a:pPr lvl="1" eaLnBrk="1" hangingPunct="1"/>
            <a:r>
              <a:rPr lang="es-MX" altLang="en-US" dirty="0" smtClean="0"/>
              <a:t>Hacer búsquedas tanto en la base de datos de </a:t>
            </a:r>
            <a:r>
              <a:rPr lang="es-MX" altLang="en-US" u="sng" dirty="0" smtClean="0"/>
              <a:t>autoridad</a:t>
            </a:r>
            <a:r>
              <a:rPr lang="es-MX" altLang="en-US" dirty="0" smtClean="0"/>
              <a:t> como en la base de datos </a:t>
            </a:r>
            <a:r>
              <a:rPr lang="es-MX" altLang="en-US" u="sng" dirty="0" smtClean="0"/>
              <a:t>bibliográficos</a:t>
            </a:r>
          </a:p>
          <a:p>
            <a:pPr lvl="1" eaLnBrk="1" hangingPunct="1"/>
            <a:r>
              <a:rPr lang="es-MX" altLang="en-US" dirty="0" smtClean="0"/>
              <a:t>Realizar </a:t>
            </a:r>
            <a:r>
              <a:rPr lang="es-MX" altLang="en-US" u="sng" dirty="0" smtClean="0"/>
              <a:t>investigación</a:t>
            </a:r>
            <a:r>
              <a:rPr lang="es-MX" altLang="en-US" dirty="0" smtClean="0"/>
              <a:t> para aclarar las relaciones (no siempre es necesario)</a:t>
            </a:r>
          </a:p>
          <a:p>
            <a:pPr lvl="1" eaLnBrk="1" hangingPunct="1"/>
            <a:r>
              <a:rPr lang="es-MX" altLang="en-US" dirty="0" smtClean="0"/>
              <a:t>Recuerde la regla de las </a:t>
            </a:r>
            <a:r>
              <a:rPr lang="es-MX" altLang="en-US" u="sng" dirty="0" smtClean="0"/>
              <a:t>24 horas</a:t>
            </a:r>
          </a:p>
          <a:p>
            <a:pPr lvl="1" eaLnBrk="1" hangingPunct="1"/>
            <a:r>
              <a:rPr lang="es-MX" altLang="en-US" dirty="0" smtClean="0"/>
              <a:t>¡No exagere!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pPr>
              <a:defRPr/>
            </a:pPr>
            <a:r>
              <a:rPr lang="es-MX"/>
              <a:t>Módulo 7: Cambios a RANs existentes</a:t>
            </a:r>
          </a:p>
        </p:txBody>
      </p:sp>
      <p:sp>
        <p:nvSpPr>
          <p:cNvPr id="8195"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1E1EEED1-34D2-46BE-B7ED-3E3F35FB6C7C}" type="slidenum">
              <a:rPr lang="en-US" altLang="en-US" sz="1200">
                <a:latin typeface="Calibri" pitchFamily="34" charset="0"/>
              </a:rPr>
              <a:pPr algn="r" eaLnBrk="1" hangingPunct="1"/>
              <a:t>6</a:t>
            </a:fld>
            <a:endParaRPr lang="en-US" altLang="en-US" sz="1200">
              <a:latin typeface="Calibri" pitchFamily="34" charset="0"/>
            </a:endParaRPr>
          </a:p>
        </p:txBody>
      </p:sp>
      <p:sp>
        <p:nvSpPr>
          <p:cNvPr id="8196" name="Rectangle 2"/>
          <p:cNvSpPr>
            <a:spLocks noGrp="1" noChangeArrowheads="1"/>
          </p:cNvSpPr>
          <p:nvPr>
            <p:ph type="title"/>
          </p:nvPr>
        </p:nvSpPr>
        <p:spPr/>
        <p:txBody>
          <a:bodyPr anchor="b"/>
          <a:lstStyle/>
          <a:p>
            <a:pPr eaLnBrk="1" hangingPunct="1"/>
            <a:r>
              <a:rPr lang="es-ES" altLang="en-US" sz="3600" b="1" smtClean="0"/>
              <a:t>Resumen: Los Resultados de las Búsquedas regulan los Flujos de Trabajo</a:t>
            </a:r>
            <a:endParaRPr lang="en-US" altLang="en-US" sz="3600" b="1" smtClean="0">
              <a:solidFill>
                <a:schemeClr val="tx1"/>
              </a:solidFill>
            </a:endParaRPr>
          </a:p>
        </p:txBody>
      </p:sp>
      <p:sp>
        <p:nvSpPr>
          <p:cNvPr id="8197" name="Rectangle 3"/>
          <p:cNvSpPr>
            <a:spLocks noGrp="1" noChangeArrowheads="1"/>
          </p:cNvSpPr>
          <p:nvPr>
            <p:ph type="body" idx="1"/>
          </p:nvPr>
        </p:nvSpPr>
        <p:spPr/>
        <p:txBody>
          <a:bodyPr/>
          <a:lstStyle/>
          <a:p>
            <a:pPr marL="762000" indent="-762000" eaLnBrk="1" hangingPunct="1">
              <a:buFontTx/>
              <a:buAutoNum type="arabicPeriod"/>
            </a:pPr>
            <a:r>
              <a:rPr lang="es-MX" altLang="en-US" smtClean="0"/>
              <a:t>Si encuentra un RAN -- ¡Úselo!</a:t>
            </a:r>
          </a:p>
          <a:p>
            <a:pPr marL="762000" indent="-762000" eaLnBrk="1" hangingPunct="1">
              <a:buFontTx/>
              <a:buAutoNum type="arabicPeriod"/>
            </a:pPr>
            <a:r>
              <a:rPr lang="es-MX" altLang="en-US" smtClean="0"/>
              <a:t>Si encuentra un RAN – ¡Actualícelo!</a:t>
            </a:r>
          </a:p>
          <a:p>
            <a:pPr marL="762000" indent="-762000" eaLnBrk="1" hangingPunct="1">
              <a:buFontTx/>
              <a:buAutoNum type="arabicPeriod"/>
            </a:pPr>
            <a:r>
              <a:rPr lang="es-MX" altLang="en-US" smtClean="0"/>
              <a:t>Si no encuentra un RAN – ¡Cree uno nuevo!</a:t>
            </a:r>
          </a:p>
          <a:p>
            <a:pPr marL="1143000" lvl="1" indent="-685800" eaLnBrk="1" hangingPunct="1"/>
            <a:r>
              <a:rPr lang="es-MX" altLang="en-US" sz="3200" smtClean="0"/>
              <a:t>OCLC Connexion y SkyRiver tienen funciones de "macros" programadas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pPr>
              <a:defRPr/>
            </a:pPr>
            <a:r>
              <a:rPr lang="es-MX"/>
              <a:t>Módulo 7: Cambios a RANs existentes</a:t>
            </a:r>
          </a:p>
        </p:txBody>
      </p:sp>
      <p:sp>
        <p:nvSpPr>
          <p:cNvPr id="9219"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99EFBB38-23FC-4037-A35A-820FC8FADD56}" type="slidenum">
              <a:rPr lang="en-US" altLang="en-US" sz="1200">
                <a:latin typeface="Calibri" pitchFamily="34" charset="0"/>
              </a:rPr>
              <a:pPr algn="r" eaLnBrk="1" hangingPunct="1"/>
              <a:t>7</a:t>
            </a:fld>
            <a:endParaRPr lang="en-US" altLang="en-US" sz="1200">
              <a:latin typeface="Calibri" pitchFamily="34" charset="0"/>
            </a:endParaRPr>
          </a:p>
        </p:txBody>
      </p:sp>
      <p:sp>
        <p:nvSpPr>
          <p:cNvPr id="9220" name="Rectangle 2"/>
          <p:cNvSpPr>
            <a:spLocks noGrp="1" noChangeArrowheads="1"/>
          </p:cNvSpPr>
          <p:nvPr>
            <p:ph type="title"/>
          </p:nvPr>
        </p:nvSpPr>
        <p:spPr/>
        <p:txBody>
          <a:bodyPr anchor="b"/>
          <a:lstStyle/>
          <a:p>
            <a:pPr eaLnBrk="1" hangingPunct="1"/>
            <a:r>
              <a:rPr lang="es-ES" altLang="en-US" sz="3600" b="1" smtClean="0"/>
              <a:t>Resumen: Los Resultados de las Búsquedas Impactan los Flujos de Trabajo</a:t>
            </a:r>
            <a:endParaRPr lang="en-US" altLang="en-US" sz="3600" smtClean="0">
              <a:solidFill>
                <a:schemeClr val="tx1"/>
              </a:solidFill>
            </a:endParaRPr>
          </a:p>
        </p:txBody>
      </p:sp>
      <p:sp>
        <p:nvSpPr>
          <p:cNvPr id="9221" name="Rectangle 3"/>
          <p:cNvSpPr>
            <a:spLocks noGrp="1" noChangeArrowheads="1"/>
          </p:cNvSpPr>
          <p:nvPr>
            <p:ph type="body" idx="1"/>
          </p:nvPr>
        </p:nvSpPr>
        <p:spPr/>
        <p:txBody>
          <a:bodyPr/>
          <a:lstStyle/>
          <a:p>
            <a:pPr marL="762000" indent="-762000" eaLnBrk="1" hangingPunct="1">
              <a:buFontTx/>
              <a:buNone/>
            </a:pPr>
            <a:r>
              <a:rPr lang="es-MX" altLang="en-US" sz="3600" u="sng" dirty="0" smtClean="0"/>
              <a:t>Si encuentran un RAN – ¡Actualícelo!</a:t>
            </a:r>
          </a:p>
          <a:p>
            <a:pPr marL="762000" indent="-762000" eaLnBrk="1" hangingPunct="1">
              <a:buFontTx/>
              <a:buNone/>
            </a:pPr>
            <a:r>
              <a:rPr lang="en-US" altLang="en-US" sz="3600" dirty="0" smtClean="0"/>
              <a:t>	</a:t>
            </a:r>
            <a:r>
              <a:rPr lang="es-ES" altLang="en-US" sz="3600" dirty="0" smtClean="0"/>
              <a:t>Echemos un vistazo a algunos de los casos típicos: a veces hay una actualización opcional;  y a veces es obligatoria</a:t>
            </a:r>
            <a:endParaRPr lang="en-US" altLang="en-US" sz="3600"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pPr>
              <a:defRPr/>
            </a:pPr>
            <a:r>
              <a:rPr lang="es-MX"/>
              <a:t>Módulo 7: Cambios a RANs existentes</a:t>
            </a:r>
          </a:p>
        </p:txBody>
      </p:sp>
      <p:sp>
        <p:nvSpPr>
          <p:cNvPr id="10243"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F3428B50-3D0E-486E-B342-26602D6A07A2}" type="slidenum">
              <a:rPr lang="en-US" altLang="en-US" sz="1200">
                <a:latin typeface="Calibri" pitchFamily="34" charset="0"/>
              </a:rPr>
              <a:pPr algn="r" eaLnBrk="1" hangingPunct="1"/>
              <a:t>8</a:t>
            </a:fld>
            <a:endParaRPr lang="en-US" altLang="en-US" sz="1200">
              <a:latin typeface="Calibri" pitchFamily="34" charset="0"/>
            </a:endParaRPr>
          </a:p>
        </p:txBody>
      </p:sp>
      <p:sp>
        <p:nvSpPr>
          <p:cNvPr id="10244" name="Rectangle 2"/>
          <p:cNvSpPr>
            <a:spLocks noGrp="1" noChangeArrowheads="1"/>
          </p:cNvSpPr>
          <p:nvPr>
            <p:ph type="title"/>
          </p:nvPr>
        </p:nvSpPr>
        <p:spPr>
          <a:xfrm>
            <a:off x="0" y="0"/>
            <a:ext cx="9144000" cy="1143000"/>
          </a:xfrm>
        </p:spPr>
        <p:txBody>
          <a:bodyPr anchor="b"/>
          <a:lstStyle/>
          <a:p>
            <a:pPr eaLnBrk="1" hangingPunct="1"/>
            <a:r>
              <a:rPr lang="es-ES" altLang="en-US" dirty="0" smtClean="0"/>
              <a:t>¿</a:t>
            </a:r>
            <a:r>
              <a:rPr lang="es-ES" altLang="en-US" sz="4000" b="1" dirty="0" smtClean="0"/>
              <a:t>Por qué actualizar un RAN existente?</a:t>
            </a:r>
            <a:endParaRPr lang="en-US" altLang="en-US" sz="4000" b="1" dirty="0" smtClean="0">
              <a:solidFill>
                <a:schemeClr val="tx1"/>
              </a:solidFill>
            </a:endParaRPr>
          </a:p>
        </p:txBody>
      </p:sp>
      <p:sp>
        <p:nvSpPr>
          <p:cNvPr id="10245" name="Rectangle 3"/>
          <p:cNvSpPr>
            <a:spLocks noGrp="1" noChangeArrowheads="1"/>
          </p:cNvSpPr>
          <p:nvPr>
            <p:ph type="body" idx="1"/>
          </p:nvPr>
        </p:nvSpPr>
        <p:spPr>
          <a:xfrm>
            <a:off x="0" y="1219200"/>
            <a:ext cx="9144000" cy="4525963"/>
          </a:xfrm>
        </p:spPr>
        <p:txBody>
          <a:bodyPr/>
          <a:lstStyle/>
          <a:p>
            <a:pPr marL="762000" indent="-762000" eaLnBrk="1" hangingPunct="1"/>
            <a:r>
              <a:rPr lang="es-ES" altLang="en-US" sz="2800" dirty="0" smtClean="0"/>
              <a:t>Para </a:t>
            </a:r>
            <a:r>
              <a:rPr lang="es-ES" altLang="en-US" sz="2800" u="sng" dirty="0" smtClean="0"/>
              <a:t>mejorar </a:t>
            </a:r>
            <a:r>
              <a:rPr lang="es-ES" altLang="en-US" sz="2800" dirty="0" smtClean="0"/>
              <a:t>el RAN mediante la adición de nuevos atributos o nuevos puntos de acceso variantes que ayudan al usuario del catálogo</a:t>
            </a:r>
          </a:p>
          <a:p>
            <a:pPr marL="762000" indent="-762000" eaLnBrk="1" hangingPunct="1"/>
            <a:r>
              <a:rPr lang="es-ES" altLang="en-US" sz="2800" dirty="0" smtClean="0"/>
              <a:t>Para modificar un punto de acceso de </a:t>
            </a:r>
            <a:r>
              <a:rPr lang="es-ES" altLang="en-US" sz="2800" u="sng" dirty="0" smtClean="0"/>
              <a:t>variante</a:t>
            </a:r>
            <a:r>
              <a:rPr lang="es-ES" altLang="en-US" sz="2800" dirty="0" smtClean="0"/>
              <a:t> ya existente y </a:t>
            </a:r>
            <a:r>
              <a:rPr lang="es-ES" altLang="en-US" sz="2800" u="sng" dirty="0" smtClean="0"/>
              <a:t>resolver un conflicto en NACO</a:t>
            </a:r>
          </a:p>
          <a:p>
            <a:pPr marL="762000" indent="-762000" eaLnBrk="1" hangingPunct="1"/>
            <a:r>
              <a:rPr lang="es-ES" altLang="en-US" sz="2800" dirty="0" smtClean="0"/>
              <a:t>Para modificar un punto de acceso </a:t>
            </a:r>
            <a:r>
              <a:rPr lang="es-ES" altLang="en-US" sz="2800" u="sng" dirty="0" smtClean="0"/>
              <a:t>autorizado</a:t>
            </a:r>
            <a:r>
              <a:rPr lang="es-ES" altLang="en-US" sz="2800" dirty="0" smtClean="0"/>
              <a:t> ya existente y </a:t>
            </a:r>
            <a:r>
              <a:rPr lang="es-ES" altLang="en-US" sz="2800" u="sng" dirty="0" smtClean="0"/>
              <a:t>resolver un conflicto en NACO</a:t>
            </a:r>
          </a:p>
          <a:p>
            <a:pPr marL="762000" indent="-762000" eaLnBrk="1" hangingPunct="1"/>
            <a:r>
              <a:rPr lang="es-ES" altLang="en-US" sz="2800" dirty="0" smtClean="0"/>
              <a:t>Para modificar un punto de acceso autorizado para </a:t>
            </a:r>
            <a:r>
              <a:rPr lang="es-ES" altLang="en-US" sz="2800" u="sng" dirty="0" smtClean="0"/>
              <a:t>cerrar una fecha de nacimiento abierta</a:t>
            </a:r>
            <a:r>
              <a:rPr lang="es-ES" altLang="en-US" sz="2800" dirty="0" smtClean="0"/>
              <a:t>, o </a:t>
            </a:r>
            <a:r>
              <a:rPr lang="es-ES" altLang="en-US" sz="2800" u="sng" dirty="0" smtClean="0"/>
              <a:t>para añadir una fecha de nacimiento</a:t>
            </a:r>
            <a:r>
              <a:rPr lang="es-ES" altLang="en-US" sz="2800" dirty="0" smtClean="0"/>
              <a:t> a un punto de acceso autorizado que sólo contiene una fecha de fallecimiento</a:t>
            </a:r>
            <a:endParaRPr lang="en-US" altLang="en-US" sz="2800"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pPr>
              <a:defRPr/>
            </a:pPr>
            <a:r>
              <a:rPr lang="es-MX"/>
              <a:t>Módulo 7: Cambios a RANs existentes</a:t>
            </a:r>
          </a:p>
        </p:txBody>
      </p:sp>
      <p:sp>
        <p:nvSpPr>
          <p:cNvPr id="11267"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3791D07B-E828-47F8-B851-FD6B67760513}" type="slidenum">
              <a:rPr lang="en-US" altLang="en-US" sz="1200">
                <a:latin typeface="Calibri" pitchFamily="34" charset="0"/>
              </a:rPr>
              <a:pPr algn="r" eaLnBrk="1" hangingPunct="1"/>
              <a:t>9</a:t>
            </a:fld>
            <a:endParaRPr lang="en-US" altLang="en-US" sz="1200">
              <a:latin typeface="Calibri" pitchFamily="34" charset="0"/>
            </a:endParaRPr>
          </a:p>
        </p:txBody>
      </p:sp>
      <p:sp>
        <p:nvSpPr>
          <p:cNvPr id="11268" name="Rectangle 2"/>
          <p:cNvSpPr>
            <a:spLocks noGrp="1" noChangeArrowheads="1"/>
          </p:cNvSpPr>
          <p:nvPr>
            <p:ph type="title"/>
          </p:nvPr>
        </p:nvSpPr>
        <p:spPr>
          <a:xfrm>
            <a:off x="457200" y="76200"/>
            <a:ext cx="8229600" cy="1143000"/>
          </a:xfrm>
        </p:spPr>
        <p:txBody>
          <a:bodyPr anchor="b"/>
          <a:lstStyle/>
          <a:p>
            <a:pPr eaLnBrk="1" hangingPunct="1"/>
            <a:r>
              <a:rPr lang="es-ES" altLang="en-US" sz="4000" smtClean="0"/>
              <a:t>¿</a:t>
            </a:r>
            <a:r>
              <a:rPr lang="es-ES" altLang="en-US" sz="4000" b="1" smtClean="0"/>
              <a:t>Por qué actualizar un RAN existente?</a:t>
            </a:r>
            <a:endParaRPr lang="en-US" altLang="en-US" sz="4000" smtClean="0">
              <a:solidFill>
                <a:schemeClr val="tx1"/>
              </a:solidFill>
            </a:endParaRPr>
          </a:p>
        </p:txBody>
      </p:sp>
      <p:sp>
        <p:nvSpPr>
          <p:cNvPr id="11269" name="Rectangle 3"/>
          <p:cNvSpPr>
            <a:spLocks noGrp="1" noChangeArrowheads="1"/>
          </p:cNvSpPr>
          <p:nvPr>
            <p:ph type="body" idx="1"/>
          </p:nvPr>
        </p:nvSpPr>
        <p:spPr/>
        <p:txBody>
          <a:bodyPr/>
          <a:lstStyle/>
          <a:p>
            <a:pPr marL="762000" indent="-762000" eaLnBrk="1" hangingPunct="1">
              <a:lnSpc>
                <a:spcPct val="90000"/>
              </a:lnSpc>
            </a:pPr>
            <a:r>
              <a:rPr lang="es-ES" altLang="en-US" sz="2800" dirty="0" smtClean="0"/>
              <a:t>Para </a:t>
            </a:r>
            <a:r>
              <a:rPr lang="es-ES" altLang="en-US" sz="2800" u="sng" dirty="0" smtClean="0"/>
              <a:t>consolidar</a:t>
            </a:r>
            <a:r>
              <a:rPr lang="es-ES" altLang="en-US" sz="2800" dirty="0" smtClean="0"/>
              <a:t> información cuando se notificó sobre un RAN duplicado, para su eliminación</a:t>
            </a:r>
          </a:p>
          <a:p>
            <a:pPr marL="762000" indent="-762000" eaLnBrk="1" hangingPunct="1">
              <a:lnSpc>
                <a:spcPct val="90000"/>
              </a:lnSpc>
            </a:pPr>
            <a:r>
              <a:rPr lang="es-ES" altLang="en-US" sz="2800" dirty="0" smtClean="0"/>
              <a:t>Para </a:t>
            </a:r>
            <a:r>
              <a:rPr lang="es-ES" altLang="en-US" sz="2800" u="sng" dirty="0" smtClean="0"/>
              <a:t>evaluar y recodificar con RDA un RAN codificado con RCAA2 o RCAA2-compatible, o creado bajo reglas anteriores</a:t>
            </a:r>
            <a:r>
              <a:rPr lang="es-ES" altLang="en-US" sz="2800" dirty="0" smtClean="0"/>
              <a:t>; que no fuera aceptable bajo RDA</a:t>
            </a:r>
          </a:p>
          <a:p>
            <a:pPr marL="762000" indent="-762000" eaLnBrk="1" hangingPunct="1">
              <a:lnSpc>
                <a:spcPct val="90000"/>
              </a:lnSpc>
            </a:pPr>
            <a:r>
              <a:rPr lang="es-ES" altLang="en-US" sz="2800" dirty="0" smtClean="0"/>
              <a:t>Para </a:t>
            </a:r>
            <a:r>
              <a:rPr lang="es-ES" altLang="en-US" sz="2800" u="sng" dirty="0" smtClean="0"/>
              <a:t>evaluar y recodificar con RDA un RAN existente de RCAA2</a:t>
            </a:r>
            <a:r>
              <a:rPr lang="es-ES" altLang="en-US" sz="2800" dirty="0" smtClean="0"/>
              <a:t>, que es aceptable bajo RDA</a:t>
            </a:r>
          </a:p>
          <a:p>
            <a:pPr marL="762000" indent="-762000" eaLnBrk="1" hangingPunct="1">
              <a:lnSpc>
                <a:spcPct val="90000"/>
              </a:lnSpc>
            </a:pPr>
            <a:r>
              <a:rPr lang="es-MX" altLang="en-US" sz="2800" dirty="0" smtClean="0"/>
              <a:t>Para </a:t>
            </a:r>
            <a:r>
              <a:rPr lang="es-MX" altLang="en-US" sz="2800" u="sng" dirty="0" smtClean="0"/>
              <a:t>corregir</a:t>
            </a:r>
            <a:r>
              <a:rPr lang="es-MX" altLang="en-US" sz="2800" dirty="0" smtClean="0"/>
              <a:t> un punto de acceso autorizado de RDA que contiene un “</a:t>
            </a:r>
            <a:r>
              <a:rPr lang="es-MX" altLang="en-US" sz="2800" u="sng" dirty="0" smtClean="0"/>
              <a:t>error factual</a:t>
            </a:r>
            <a:r>
              <a:rPr lang="es-MX" altLang="en-US" sz="2800" dirty="0" smtClean="0"/>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p:cNvSpPr>
            <a:spLocks noGrp="1"/>
          </p:cNvSpPr>
          <p:nvPr>
            <p:ph type="ftr" sz="quarter" idx="11"/>
          </p:nvPr>
        </p:nvSpPr>
        <p:spPr/>
        <p:txBody>
          <a:bodyPr/>
          <a:lstStyle/>
          <a:p>
            <a:pPr>
              <a:defRPr/>
            </a:pPr>
            <a:r>
              <a:rPr lang="es-MX"/>
              <a:t>Módulo 7: Cambios a RANs existentes</a:t>
            </a:r>
          </a:p>
        </p:txBody>
      </p:sp>
      <p:sp>
        <p:nvSpPr>
          <p:cNvPr id="12291"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2AD4E3D7-EF62-4720-B5A7-2D7C78A438BE}" type="slidenum">
              <a:rPr lang="en-US" altLang="en-US" sz="1200">
                <a:latin typeface="Calibri" pitchFamily="34" charset="0"/>
              </a:rPr>
              <a:pPr algn="r" eaLnBrk="1" hangingPunct="1"/>
              <a:t>10</a:t>
            </a:fld>
            <a:endParaRPr lang="en-US" altLang="en-US" sz="1200">
              <a:latin typeface="Calibri" pitchFamily="34" charset="0"/>
            </a:endParaRPr>
          </a:p>
        </p:txBody>
      </p:sp>
      <p:sp>
        <p:nvSpPr>
          <p:cNvPr id="12292" name="Rectangle 2"/>
          <p:cNvSpPr>
            <a:spLocks noGrp="1" noChangeArrowheads="1"/>
          </p:cNvSpPr>
          <p:nvPr>
            <p:ph type="title"/>
          </p:nvPr>
        </p:nvSpPr>
        <p:spPr>
          <a:xfrm>
            <a:off x="420688" y="19050"/>
            <a:ext cx="8229600" cy="1143000"/>
          </a:xfrm>
        </p:spPr>
        <p:txBody>
          <a:bodyPr anchor="b"/>
          <a:lstStyle/>
          <a:p>
            <a:pPr eaLnBrk="1" hangingPunct="1"/>
            <a:r>
              <a:rPr lang="es-MX" altLang="en-US" smtClean="0">
                <a:solidFill>
                  <a:schemeClr val="tx1"/>
                </a:solidFill>
              </a:rPr>
              <a:t>Para enriquecer mediante …</a:t>
            </a:r>
          </a:p>
        </p:txBody>
      </p:sp>
      <p:sp>
        <p:nvSpPr>
          <p:cNvPr id="12293" name="Rectangle 3"/>
          <p:cNvSpPr>
            <a:spLocks noGrp="1" noChangeArrowheads="1"/>
          </p:cNvSpPr>
          <p:nvPr>
            <p:ph type="body" idx="1"/>
          </p:nvPr>
        </p:nvSpPr>
        <p:spPr/>
        <p:txBody>
          <a:bodyPr/>
          <a:lstStyle/>
          <a:p>
            <a:pPr eaLnBrk="1" hangingPunct="1">
              <a:lnSpc>
                <a:spcPct val="90000"/>
              </a:lnSpc>
              <a:defRPr/>
            </a:pPr>
            <a:r>
              <a:rPr lang="es-MX" dirty="0" smtClean="0"/>
              <a:t>La modificación o actualización de los atributos, por ejemplo:</a:t>
            </a:r>
          </a:p>
          <a:p>
            <a:pPr marL="0" indent="0" eaLnBrk="1" hangingPunct="1">
              <a:lnSpc>
                <a:spcPct val="90000"/>
              </a:lnSpc>
              <a:buFontTx/>
              <a:buNone/>
              <a:defRPr/>
            </a:pPr>
            <a:endParaRPr lang="es-MX" sz="2000" dirty="0" smtClean="0"/>
          </a:p>
          <a:p>
            <a:pPr lvl="1" eaLnBrk="1" hangingPunct="1">
              <a:lnSpc>
                <a:spcPct val="90000"/>
              </a:lnSpc>
              <a:defRPr/>
            </a:pPr>
            <a:r>
              <a:rPr lang="es-MX" dirty="0" smtClean="0"/>
              <a:t>Fechas (campo 046)</a:t>
            </a:r>
          </a:p>
          <a:p>
            <a:pPr lvl="1" eaLnBrk="1" hangingPunct="1">
              <a:lnSpc>
                <a:spcPct val="90000"/>
              </a:lnSpc>
              <a:defRPr/>
            </a:pPr>
            <a:r>
              <a:rPr lang="es-MX" dirty="0" smtClean="0"/>
              <a:t>Lugares (campo 370)</a:t>
            </a:r>
          </a:p>
          <a:p>
            <a:pPr lvl="1" eaLnBrk="1" hangingPunct="1">
              <a:lnSpc>
                <a:spcPct val="90000"/>
              </a:lnSpc>
              <a:defRPr/>
            </a:pPr>
            <a:r>
              <a:rPr lang="es-MX" dirty="0" smtClean="0"/>
              <a:t>Dirección (campo 371)</a:t>
            </a:r>
          </a:p>
          <a:p>
            <a:pPr lvl="1" eaLnBrk="1" hangingPunct="1">
              <a:lnSpc>
                <a:spcPct val="90000"/>
              </a:lnSpc>
              <a:defRPr/>
            </a:pPr>
            <a:r>
              <a:rPr lang="es-MX" dirty="0" smtClean="0"/>
              <a:t>Campo de Actividad (campo 372)</a:t>
            </a:r>
          </a:p>
          <a:p>
            <a:pPr lvl="1" eaLnBrk="1" hangingPunct="1">
              <a:lnSpc>
                <a:spcPct val="90000"/>
              </a:lnSpc>
              <a:defRPr/>
            </a:pPr>
            <a:r>
              <a:rPr lang="es-MX" dirty="0" smtClean="0"/>
              <a:t>Profesión/Ocupación (campo 374)</a:t>
            </a:r>
          </a:p>
          <a:p>
            <a:pPr lvl="1" eaLnBrk="1" hangingPunct="1">
              <a:lnSpc>
                <a:spcPct val="90000"/>
              </a:lnSpc>
              <a:defRPr/>
            </a:pPr>
            <a:r>
              <a:rPr lang="es-MX" dirty="0" smtClean="0"/>
              <a:t>etc.</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62" y="2895600"/>
            <a:ext cx="9067800" cy="37658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Footer Placeholder 2"/>
          <p:cNvSpPr>
            <a:spLocks noGrp="1"/>
          </p:cNvSpPr>
          <p:nvPr>
            <p:ph type="ftr" sz="quarter" idx="11"/>
          </p:nvPr>
        </p:nvSpPr>
        <p:spPr/>
        <p:txBody>
          <a:bodyPr/>
          <a:lstStyle/>
          <a:p>
            <a:pPr>
              <a:defRPr/>
            </a:pPr>
            <a:r>
              <a:rPr lang="es-MX"/>
              <a:t>Módulo 7: Cambios a RANs existentes</a:t>
            </a:r>
          </a:p>
        </p:txBody>
      </p:sp>
      <p:sp>
        <p:nvSpPr>
          <p:cNvPr id="13315"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EECFA55C-DEF0-44BB-985F-D2ABA37C380A}" type="slidenum">
              <a:rPr lang="en-US" altLang="en-US" sz="1200">
                <a:latin typeface="Calibri" pitchFamily="34" charset="0"/>
              </a:rPr>
              <a:pPr algn="r" eaLnBrk="1" hangingPunct="1"/>
              <a:t>11</a:t>
            </a:fld>
            <a:endParaRPr lang="en-US" altLang="en-US" sz="1200">
              <a:latin typeface="Calibri" pitchFamily="34" charset="0"/>
            </a:endParaRPr>
          </a:p>
        </p:txBody>
      </p:sp>
      <p:sp>
        <p:nvSpPr>
          <p:cNvPr id="13317" name="Rectangle 2"/>
          <p:cNvSpPr>
            <a:spLocks noGrp="1" noChangeArrowheads="1"/>
          </p:cNvSpPr>
          <p:nvPr>
            <p:ph type="title" idx="4294967295"/>
          </p:nvPr>
        </p:nvSpPr>
        <p:spPr>
          <a:xfrm>
            <a:off x="304800" y="304800"/>
            <a:ext cx="8534400" cy="1295400"/>
          </a:xfrm>
        </p:spPr>
        <p:txBody>
          <a:bodyPr anchor="b"/>
          <a:lstStyle/>
          <a:p>
            <a:pPr eaLnBrk="1" hangingPunct="1"/>
            <a:r>
              <a:rPr lang="es-MX" altLang="en-US" smtClean="0">
                <a:solidFill>
                  <a:schemeClr val="tx1"/>
                </a:solidFill>
              </a:rPr>
              <a:t>Modificación o Actualización de Atributos</a:t>
            </a:r>
          </a:p>
        </p:txBody>
      </p:sp>
      <p:pic>
        <p:nvPicPr>
          <p:cNvPr id="1331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13" y="1600200"/>
            <a:ext cx="8967787" cy="1155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19" name="Line 6"/>
          <p:cNvSpPr>
            <a:spLocks noChangeShapeType="1"/>
          </p:cNvSpPr>
          <p:nvPr/>
        </p:nvSpPr>
        <p:spPr bwMode="auto">
          <a:xfrm flipH="1">
            <a:off x="3352800" y="4178300"/>
            <a:ext cx="5334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3320" name="Line 7"/>
          <p:cNvSpPr>
            <a:spLocks noChangeShapeType="1"/>
          </p:cNvSpPr>
          <p:nvPr/>
        </p:nvSpPr>
        <p:spPr bwMode="auto">
          <a:xfrm flipH="1">
            <a:off x="3568700" y="4419600"/>
            <a:ext cx="5334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3321" name="Line 8"/>
          <p:cNvSpPr>
            <a:spLocks noChangeShapeType="1"/>
          </p:cNvSpPr>
          <p:nvPr/>
        </p:nvSpPr>
        <p:spPr bwMode="auto">
          <a:xfrm flipH="1">
            <a:off x="7162800" y="4648200"/>
            <a:ext cx="5334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3322" name="Line 12"/>
          <p:cNvSpPr>
            <a:spLocks noChangeShapeType="1"/>
          </p:cNvSpPr>
          <p:nvPr/>
        </p:nvSpPr>
        <p:spPr bwMode="auto">
          <a:xfrm flipH="1">
            <a:off x="4648200" y="4953000"/>
            <a:ext cx="5334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3323" name="Line 13"/>
          <p:cNvSpPr>
            <a:spLocks noChangeShapeType="1"/>
          </p:cNvSpPr>
          <p:nvPr/>
        </p:nvSpPr>
        <p:spPr bwMode="auto">
          <a:xfrm flipH="1">
            <a:off x="1295400" y="5486400"/>
            <a:ext cx="5334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3" name="Line 6"/>
          <p:cNvSpPr>
            <a:spLocks noChangeShapeType="1"/>
          </p:cNvSpPr>
          <p:nvPr/>
        </p:nvSpPr>
        <p:spPr bwMode="auto">
          <a:xfrm flipH="1">
            <a:off x="1447800" y="3657600"/>
            <a:ext cx="5334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4" name="Line 6"/>
          <p:cNvSpPr>
            <a:spLocks noChangeShapeType="1"/>
          </p:cNvSpPr>
          <p:nvPr/>
        </p:nvSpPr>
        <p:spPr bwMode="auto">
          <a:xfrm flipH="1">
            <a:off x="1371600" y="5181600"/>
            <a:ext cx="5334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14339"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171AC0C1-E707-42E1-812F-7D69906F3E8D}" type="slidenum">
              <a:rPr lang="en-US" altLang="en-US" sz="1200">
                <a:latin typeface="Calibri" pitchFamily="34" charset="0"/>
              </a:rPr>
              <a:pPr algn="r" eaLnBrk="1" hangingPunct="1"/>
              <a:t>12</a:t>
            </a:fld>
            <a:endParaRPr lang="en-US" altLang="en-US" sz="1200">
              <a:latin typeface="Calibri" pitchFamily="34" charset="0"/>
            </a:endParaRPr>
          </a:p>
        </p:txBody>
      </p:sp>
      <p:sp>
        <p:nvSpPr>
          <p:cNvPr id="14340" name="Rectangle 2"/>
          <p:cNvSpPr>
            <a:spLocks noGrp="1" noChangeArrowheads="1"/>
          </p:cNvSpPr>
          <p:nvPr>
            <p:ph type="title" idx="4294967295"/>
          </p:nvPr>
        </p:nvSpPr>
        <p:spPr>
          <a:xfrm>
            <a:off x="381000" y="152400"/>
            <a:ext cx="8534400" cy="1371600"/>
          </a:xfrm>
        </p:spPr>
        <p:txBody>
          <a:bodyPr anchor="b"/>
          <a:lstStyle/>
          <a:p>
            <a:pPr eaLnBrk="1" hangingPunct="1"/>
            <a:r>
              <a:rPr lang="es-MX" altLang="en-US" smtClean="0"/>
              <a:t>Adición de punto(s) de acceso </a:t>
            </a:r>
            <a:br>
              <a:rPr lang="es-MX" altLang="en-US" smtClean="0"/>
            </a:br>
            <a:r>
              <a:rPr lang="es-MX" altLang="en-US" smtClean="0"/>
              <a:t>de variantes</a:t>
            </a:r>
            <a:endParaRPr lang="es-MX" altLang="en-US" smtClean="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31" y="1447800"/>
            <a:ext cx="9039169" cy="4191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71600"/>
            <a:ext cx="9060979" cy="4800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Footer Placeholder 2"/>
          <p:cNvSpPr>
            <a:spLocks noGrp="1"/>
          </p:cNvSpPr>
          <p:nvPr>
            <p:ph type="ftr" sz="quarter" idx="11"/>
          </p:nvPr>
        </p:nvSpPr>
        <p:spPr/>
        <p:txBody>
          <a:bodyPr/>
          <a:lstStyle/>
          <a:p>
            <a:pPr>
              <a:defRPr/>
            </a:pPr>
            <a:r>
              <a:rPr lang="es-MX"/>
              <a:t>Módulo 7: Cambios a RANs existentes</a:t>
            </a:r>
          </a:p>
        </p:txBody>
      </p:sp>
      <p:sp>
        <p:nvSpPr>
          <p:cNvPr id="15363"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25C01FD6-F2BD-4C4A-A577-845261246402}" type="slidenum">
              <a:rPr lang="en-US" altLang="en-US" sz="1200">
                <a:latin typeface="Calibri" pitchFamily="34" charset="0"/>
              </a:rPr>
              <a:pPr algn="r" eaLnBrk="1" hangingPunct="1"/>
              <a:t>13</a:t>
            </a:fld>
            <a:endParaRPr lang="en-US" altLang="en-US" sz="1200">
              <a:latin typeface="Calibri" pitchFamily="34" charset="0"/>
            </a:endParaRPr>
          </a:p>
        </p:txBody>
      </p:sp>
      <p:sp>
        <p:nvSpPr>
          <p:cNvPr id="15364" name="Rectangle 2"/>
          <p:cNvSpPr>
            <a:spLocks noGrp="1" noChangeArrowheads="1"/>
          </p:cNvSpPr>
          <p:nvPr>
            <p:ph type="title" idx="4294967295"/>
          </p:nvPr>
        </p:nvSpPr>
        <p:spPr>
          <a:xfrm>
            <a:off x="304800" y="152400"/>
            <a:ext cx="8534400" cy="1295400"/>
          </a:xfrm>
        </p:spPr>
        <p:txBody>
          <a:bodyPr anchor="b"/>
          <a:lstStyle/>
          <a:p>
            <a:pPr eaLnBrk="1" hangingPunct="1"/>
            <a:r>
              <a:rPr lang="es-MX" altLang="en-US" smtClean="0"/>
              <a:t>Adición de punto(s) de acceso </a:t>
            </a:r>
            <a:br>
              <a:rPr lang="es-MX" altLang="en-US" smtClean="0"/>
            </a:br>
            <a:r>
              <a:rPr lang="es-MX" altLang="en-US" smtClean="0"/>
              <a:t>de variantes</a:t>
            </a:r>
            <a:endParaRPr lang="en-US" altLang="en-US" smtClean="0">
              <a:solidFill>
                <a:schemeClr val="tx1"/>
              </a:solidFill>
            </a:endParaRPr>
          </a:p>
        </p:txBody>
      </p:sp>
      <p:sp>
        <p:nvSpPr>
          <p:cNvPr id="12" name="Line 6"/>
          <p:cNvSpPr>
            <a:spLocks noChangeShapeType="1"/>
          </p:cNvSpPr>
          <p:nvPr/>
        </p:nvSpPr>
        <p:spPr bwMode="auto">
          <a:xfrm flipH="1">
            <a:off x="2590800" y="3124200"/>
            <a:ext cx="5334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3" name="Line 6"/>
          <p:cNvSpPr>
            <a:spLocks noChangeShapeType="1"/>
          </p:cNvSpPr>
          <p:nvPr/>
        </p:nvSpPr>
        <p:spPr bwMode="auto">
          <a:xfrm flipH="1">
            <a:off x="4724400" y="3429000"/>
            <a:ext cx="5334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4" name="Line 6"/>
          <p:cNvSpPr>
            <a:spLocks noChangeShapeType="1"/>
          </p:cNvSpPr>
          <p:nvPr/>
        </p:nvSpPr>
        <p:spPr bwMode="auto">
          <a:xfrm flipH="1">
            <a:off x="6019800" y="3733800"/>
            <a:ext cx="5334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5" name="Line 6"/>
          <p:cNvSpPr>
            <a:spLocks noChangeShapeType="1"/>
          </p:cNvSpPr>
          <p:nvPr/>
        </p:nvSpPr>
        <p:spPr bwMode="auto">
          <a:xfrm flipH="1">
            <a:off x="2133600" y="4648200"/>
            <a:ext cx="533400" cy="0"/>
          </a:xfrm>
          <a:prstGeom prst="line">
            <a:avLst/>
          </a:prstGeom>
          <a:noFill/>
          <a:ln w="38100">
            <a:solidFill>
              <a:srgbClr val="FF0000"/>
            </a:solidFill>
            <a:miter lim="800000"/>
            <a:headEnd/>
            <a:tailEnd type="triangle" w="med" len="med"/>
          </a:ln>
        </p:spPr>
        <p:txBody>
          <a:bodyPr wrap="none"/>
          <a:lstStyle/>
          <a:p>
            <a:endParaRPr lang="en-US"/>
          </a:p>
        </p:txBody>
      </p:sp>
      <p:sp>
        <p:nvSpPr>
          <p:cNvPr id="16" name="Line 6"/>
          <p:cNvSpPr>
            <a:spLocks noChangeShapeType="1"/>
          </p:cNvSpPr>
          <p:nvPr/>
        </p:nvSpPr>
        <p:spPr bwMode="auto">
          <a:xfrm flipH="1">
            <a:off x="3810000" y="4953000"/>
            <a:ext cx="533400" cy="0"/>
          </a:xfrm>
          <a:prstGeom prst="line">
            <a:avLst/>
          </a:prstGeom>
          <a:noFill/>
          <a:ln w="38100">
            <a:solidFill>
              <a:srgbClr val="FF0000"/>
            </a:solidFill>
            <a:miter lim="800000"/>
            <a:headEnd/>
            <a:tailEnd type="triangle" w="med" len="med"/>
          </a:ln>
        </p:spPr>
        <p:txBody>
          <a:bodyPr wrap="none"/>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16387"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F0C04A85-C32E-4887-B5D3-9B88D44E48D8}" type="slidenum">
              <a:rPr lang="en-US" altLang="en-US" sz="1200">
                <a:latin typeface="Calibri" pitchFamily="34" charset="0"/>
              </a:rPr>
              <a:pPr algn="r" eaLnBrk="1" hangingPunct="1"/>
              <a:t>14</a:t>
            </a:fld>
            <a:endParaRPr lang="en-US" altLang="en-US" sz="1200">
              <a:latin typeface="Calibri" pitchFamily="34" charset="0"/>
            </a:endParaRPr>
          </a:p>
        </p:txBody>
      </p:sp>
      <p:sp>
        <p:nvSpPr>
          <p:cNvPr id="16388" name="Rectangle 2"/>
          <p:cNvSpPr>
            <a:spLocks noGrp="1" noChangeArrowheads="1"/>
          </p:cNvSpPr>
          <p:nvPr>
            <p:ph type="title" idx="4294967295"/>
          </p:nvPr>
        </p:nvSpPr>
        <p:spPr>
          <a:xfrm>
            <a:off x="228600" y="381000"/>
            <a:ext cx="8534400" cy="1447800"/>
          </a:xfrm>
        </p:spPr>
        <p:txBody>
          <a:bodyPr anchor="b"/>
          <a:lstStyle/>
          <a:p>
            <a:pPr eaLnBrk="1" hangingPunct="1"/>
            <a:r>
              <a:rPr lang="es-ES" altLang="en-US" smtClean="0"/>
              <a:t>Mostrando Nueva(s) Relacion(es) entre Entidades en Campos 5XX</a:t>
            </a:r>
            <a:endParaRPr lang="en-US" altLang="en-US" smtClean="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905000"/>
            <a:ext cx="8960108" cy="3581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395411"/>
            <a:ext cx="7705725" cy="48403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Footer Placeholder 2"/>
          <p:cNvSpPr>
            <a:spLocks noGrp="1"/>
          </p:cNvSpPr>
          <p:nvPr>
            <p:ph type="ftr" sz="quarter" idx="11"/>
          </p:nvPr>
        </p:nvSpPr>
        <p:spPr/>
        <p:txBody>
          <a:bodyPr/>
          <a:lstStyle/>
          <a:p>
            <a:pPr>
              <a:defRPr/>
            </a:pPr>
            <a:r>
              <a:rPr lang="es-MX"/>
              <a:t>Módulo 7: Cambios a RANs existentes</a:t>
            </a:r>
          </a:p>
        </p:txBody>
      </p:sp>
      <p:sp>
        <p:nvSpPr>
          <p:cNvPr id="17411"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C07217A5-9B98-4D43-AC18-18F32A654F2C}" type="slidenum">
              <a:rPr lang="en-US" altLang="en-US" sz="1200">
                <a:latin typeface="Calibri" pitchFamily="34" charset="0"/>
              </a:rPr>
              <a:pPr algn="r" eaLnBrk="1" hangingPunct="1"/>
              <a:t>15</a:t>
            </a:fld>
            <a:endParaRPr lang="en-US" altLang="en-US" sz="1200">
              <a:latin typeface="Calibri" pitchFamily="34" charset="0"/>
            </a:endParaRPr>
          </a:p>
        </p:txBody>
      </p:sp>
      <p:sp>
        <p:nvSpPr>
          <p:cNvPr id="17412" name="Rectangle 2"/>
          <p:cNvSpPr>
            <a:spLocks noGrp="1" noChangeArrowheads="1"/>
          </p:cNvSpPr>
          <p:nvPr>
            <p:ph type="title" idx="4294967295"/>
          </p:nvPr>
        </p:nvSpPr>
        <p:spPr>
          <a:xfrm>
            <a:off x="312738" y="0"/>
            <a:ext cx="8534400" cy="1409700"/>
          </a:xfrm>
        </p:spPr>
        <p:txBody>
          <a:bodyPr anchor="b"/>
          <a:lstStyle/>
          <a:p>
            <a:pPr eaLnBrk="1" hangingPunct="1"/>
            <a:r>
              <a:rPr lang="es-ES" altLang="en-US" dirty="0" smtClean="0"/>
              <a:t>Mostrando Nueva(s) </a:t>
            </a:r>
            <a:r>
              <a:rPr lang="es-ES" altLang="en-US" dirty="0" err="1" smtClean="0"/>
              <a:t>Relacion</a:t>
            </a:r>
            <a:r>
              <a:rPr lang="es-ES" altLang="en-US" dirty="0" smtClean="0"/>
              <a:t>(es) entre Entidades en Campos 5XX</a:t>
            </a:r>
            <a:endParaRPr lang="en-US" altLang="en-US" dirty="0" smtClean="0">
              <a:solidFill>
                <a:schemeClr val="tx1"/>
              </a:solidFill>
            </a:endParaRPr>
          </a:p>
        </p:txBody>
      </p:sp>
      <p:sp>
        <p:nvSpPr>
          <p:cNvPr id="15" name="Line 6"/>
          <p:cNvSpPr>
            <a:spLocks noChangeShapeType="1"/>
          </p:cNvSpPr>
          <p:nvPr/>
        </p:nvSpPr>
        <p:spPr bwMode="auto">
          <a:xfrm flipH="1">
            <a:off x="4343400" y="27432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6" name="Line 6"/>
          <p:cNvSpPr>
            <a:spLocks noChangeShapeType="1"/>
          </p:cNvSpPr>
          <p:nvPr/>
        </p:nvSpPr>
        <p:spPr bwMode="auto">
          <a:xfrm flipH="1">
            <a:off x="4191000" y="30480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7" name="Line 6"/>
          <p:cNvSpPr>
            <a:spLocks noChangeShapeType="1"/>
          </p:cNvSpPr>
          <p:nvPr/>
        </p:nvSpPr>
        <p:spPr bwMode="auto">
          <a:xfrm flipH="1">
            <a:off x="3733800" y="33528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8" name="Line 6"/>
          <p:cNvSpPr>
            <a:spLocks noChangeShapeType="1"/>
          </p:cNvSpPr>
          <p:nvPr/>
        </p:nvSpPr>
        <p:spPr bwMode="auto">
          <a:xfrm flipH="1">
            <a:off x="3352800" y="36576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19" name="Line 6"/>
          <p:cNvSpPr>
            <a:spLocks noChangeShapeType="1"/>
          </p:cNvSpPr>
          <p:nvPr/>
        </p:nvSpPr>
        <p:spPr bwMode="auto">
          <a:xfrm flipH="1">
            <a:off x="7162800" y="5867400"/>
            <a:ext cx="533400" cy="0"/>
          </a:xfrm>
          <a:prstGeom prst="line">
            <a:avLst/>
          </a:prstGeom>
          <a:noFill/>
          <a:ln w="38100">
            <a:solidFill>
              <a:schemeClr val="tx1"/>
            </a:solidFill>
            <a:miter lim="800000"/>
            <a:headEnd/>
            <a:tailEnd type="triangle" w="med" len="med"/>
          </a:ln>
        </p:spPr>
        <p:txBody>
          <a:bodyPr wrap="none"/>
          <a:lstStyle/>
          <a:p>
            <a:endParaRPr lang="en-US"/>
          </a:p>
        </p:txBody>
      </p:sp>
      <p:sp>
        <p:nvSpPr>
          <p:cNvPr id="20" name="Line 7"/>
          <p:cNvSpPr>
            <a:spLocks noChangeShapeType="1"/>
          </p:cNvSpPr>
          <p:nvPr/>
        </p:nvSpPr>
        <p:spPr bwMode="auto">
          <a:xfrm flipH="1">
            <a:off x="4724400" y="4800600"/>
            <a:ext cx="533400" cy="0"/>
          </a:xfrm>
          <a:prstGeom prst="line">
            <a:avLst/>
          </a:prstGeom>
          <a:noFill/>
          <a:ln w="38100">
            <a:solidFill>
              <a:srgbClr val="FF0000"/>
            </a:solidFill>
            <a:miter lim="800000"/>
            <a:headEnd/>
            <a:tailEnd type="triangle" w="med" len="med"/>
          </a:ln>
        </p:spPr>
        <p:txBody>
          <a:bodyPr wrap="none"/>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1"/>
          </p:nvPr>
        </p:nvSpPr>
        <p:spPr/>
        <p:txBody>
          <a:bodyPr/>
          <a:lstStyle/>
          <a:p>
            <a:pPr>
              <a:defRPr/>
            </a:pPr>
            <a:r>
              <a:rPr lang="es-MX"/>
              <a:t>Módulo 7: Cambios a RANs existentes</a:t>
            </a:r>
          </a:p>
        </p:txBody>
      </p:sp>
      <p:sp>
        <p:nvSpPr>
          <p:cNvPr id="18435"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8BEC8D99-7364-4CF3-B44B-FBBAE0A3CD84}" type="slidenum">
              <a:rPr lang="en-US" altLang="en-US" sz="1200">
                <a:latin typeface="Calibri" pitchFamily="34" charset="0"/>
              </a:rPr>
              <a:pPr algn="r" eaLnBrk="1" hangingPunct="1"/>
              <a:t>16</a:t>
            </a:fld>
            <a:endParaRPr lang="en-US" altLang="en-US" sz="1200">
              <a:latin typeface="Calibri" pitchFamily="34" charset="0"/>
            </a:endParaRPr>
          </a:p>
        </p:txBody>
      </p:sp>
      <p:sp>
        <p:nvSpPr>
          <p:cNvPr id="18436" name="Rectangle 2"/>
          <p:cNvSpPr>
            <a:spLocks noGrp="1" noChangeArrowheads="1"/>
          </p:cNvSpPr>
          <p:nvPr>
            <p:ph type="title" idx="4294967295"/>
          </p:nvPr>
        </p:nvSpPr>
        <p:spPr>
          <a:xfrm>
            <a:off x="388938" y="152400"/>
            <a:ext cx="8534400" cy="1962150"/>
          </a:xfrm>
        </p:spPr>
        <p:txBody>
          <a:bodyPr anchor="b"/>
          <a:lstStyle/>
          <a:p>
            <a:pPr eaLnBrk="1" hangingPunct="1"/>
            <a:r>
              <a:rPr lang="es-ES" altLang="en-US" smtClean="0"/>
              <a:t>Cambiando un punto de acceso de variante para resolver un conflicto en NACO</a:t>
            </a:r>
            <a:r>
              <a:rPr lang="en-US" altLang="en-US" smtClean="0"/>
              <a:t> </a:t>
            </a:r>
          </a:p>
        </p:txBody>
      </p:sp>
      <p:pic>
        <p:nvPicPr>
          <p:cNvPr id="1843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0038" y="2057400"/>
            <a:ext cx="6080125" cy="1530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3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762375"/>
            <a:ext cx="8001000" cy="2438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p:txBody>
          <a:bodyPr/>
          <a:lstStyle/>
          <a:p>
            <a:pPr>
              <a:defRPr/>
            </a:pPr>
            <a:r>
              <a:rPr lang="es-MX"/>
              <a:t>Módulo 7: Cambios a RANs existentes</a:t>
            </a:r>
          </a:p>
        </p:txBody>
      </p:sp>
      <p:sp>
        <p:nvSpPr>
          <p:cNvPr id="19459"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C3B3361C-6D1E-4F38-91D0-F3E7993F59AC}" type="slidenum">
              <a:rPr lang="en-US" altLang="en-US" sz="1200">
                <a:latin typeface="Calibri" pitchFamily="34" charset="0"/>
              </a:rPr>
              <a:pPr algn="r" eaLnBrk="1" hangingPunct="1"/>
              <a:t>17</a:t>
            </a:fld>
            <a:endParaRPr lang="en-US" altLang="en-US" sz="1200">
              <a:latin typeface="Calibri" pitchFamily="34" charset="0"/>
            </a:endParaRPr>
          </a:p>
        </p:txBody>
      </p:sp>
      <p:sp>
        <p:nvSpPr>
          <p:cNvPr id="19460" name="Rectangle 2"/>
          <p:cNvSpPr>
            <a:spLocks noGrp="1" noChangeArrowheads="1"/>
          </p:cNvSpPr>
          <p:nvPr>
            <p:ph type="title" idx="4294967295"/>
          </p:nvPr>
        </p:nvSpPr>
        <p:spPr>
          <a:xfrm>
            <a:off x="342900" y="228600"/>
            <a:ext cx="8534400" cy="1943100"/>
          </a:xfrm>
        </p:spPr>
        <p:txBody>
          <a:bodyPr anchor="b"/>
          <a:lstStyle/>
          <a:p>
            <a:pPr eaLnBrk="1" hangingPunct="1"/>
            <a:r>
              <a:rPr lang="es-ES" altLang="en-US" smtClean="0"/>
              <a:t>Cambiando un punto de acceso de variante para resolver un conflicto en NACO</a:t>
            </a:r>
            <a:r>
              <a:rPr lang="en-US" altLang="en-US" smtClean="0"/>
              <a:t> </a:t>
            </a:r>
          </a:p>
        </p:txBody>
      </p:sp>
      <p:grpSp>
        <p:nvGrpSpPr>
          <p:cNvPr id="19461" name="Group 7"/>
          <p:cNvGrpSpPr>
            <a:grpSpLocks/>
          </p:cNvGrpSpPr>
          <p:nvPr/>
        </p:nvGrpSpPr>
        <p:grpSpPr bwMode="auto">
          <a:xfrm>
            <a:off x="152400" y="2362200"/>
            <a:ext cx="8915400" cy="2782888"/>
            <a:chOff x="96" y="1488"/>
            <a:chExt cx="5616" cy="1753"/>
          </a:xfrm>
        </p:grpSpPr>
        <p:pic>
          <p:nvPicPr>
            <p:cNvPr id="1946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 y="1488"/>
              <a:ext cx="5616" cy="175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463" name="Line 6"/>
            <p:cNvSpPr>
              <a:spLocks noChangeShapeType="1"/>
            </p:cNvSpPr>
            <p:nvPr/>
          </p:nvSpPr>
          <p:spPr bwMode="auto">
            <a:xfrm flipH="1">
              <a:off x="2304" y="2784"/>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1"/>
          </p:nvPr>
        </p:nvSpPr>
        <p:spPr/>
        <p:txBody>
          <a:bodyPr/>
          <a:lstStyle/>
          <a:p>
            <a:pPr>
              <a:defRPr/>
            </a:pPr>
            <a:r>
              <a:rPr lang="es-MX"/>
              <a:t>Módulo 7: Cambios a RANs existentes</a:t>
            </a:r>
          </a:p>
        </p:txBody>
      </p:sp>
      <p:sp>
        <p:nvSpPr>
          <p:cNvPr id="20483"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202D1C46-F697-4699-9CFD-73F570381A98}" type="slidenum">
              <a:rPr lang="en-US" altLang="en-US" sz="1200">
                <a:latin typeface="Calibri" pitchFamily="34" charset="0"/>
              </a:rPr>
              <a:pPr algn="r" eaLnBrk="1" hangingPunct="1"/>
              <a:t>18</a:t>
            </a:fld>
            <a:endParaRPr lang="en-US" altLang="en-US" sz="1200">
              <a:latin typeface="Calibri" pitchFamily="34" charset="0"/>
            </a:endParaRPr>
          </a:p>
        </p:txBody>
      </p:sp>
      <p:sp>
        <p:nvSpPr>
          <p:cNvPr id="20484" name="Rectangle 2"/>
          <p:cNvSpPr>
            <a:spLocks noGrp="1" noChangeArrowheads="1"/>
          </p:cNvSpPr>
          <p:nvPr>
            <p:ph type="title" idx="4294967295"/>
          </p:nvPr>
        </p:nvSpPr>
        <p:spPr>
          <a:xfrm>
            <a:off x="0" y="187325"/>
            <a:ext cx="9144000" cy="1489075"/>
          </a:xfrm>
        </p:spPr>
        <p:txBody>
          <a:bodyPr anchor="t" anchorCtr="1"/>
          <a:lstStyle/>
          <a:p>
            <a:pPr eaLnBrk="1" hangingPunct="1"/>
            <a:r>
              <a:rPr lang="es-ES" altLang="en-US" sz="4000" dirty="0" smtClean="0"/>
              <a:t>Cambiando un punto de acceso de variante para resolver un conflicto en NACO</a:t>
            </a:r>
            <a:r>
              <a:rPr lang="en-US" altLang="en-US" sz="4000" dirty="0" smtClean="0"/>
              <a:t> </a:t>
            </a:r>
          </a:p>
        </p:txBody>
      </p:sp>
      <p:pic>
        <p:nvPicPr>
          <p:cNvPr id="2048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276599"/>
            <a:ext cx="9067800" cy="3180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48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600200"/>
            <a:ext cx="6858000" cy="1616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p:txBody>
          <a:bodyPr/>
          <a:lstStyle/>
          <a:p>
            <a:pPr>
              <a:defRPr/>
            </a:pPr>
            <a:r>
              <a:rPr lang="es-MX"/>
              <a:t>Módulo 7: Cambios a RANs existentes</a:t>
            </a:r>
          </a:p>
        </p:txBody>
      </p:sp>
      <p:sp>
        <p:nvSpPr>
          <p:cNvPr id="21507"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2CC017A0-2468-41CA-972C-D2DAF106AF95}" type="slidenum">
              <a:rPr lang="en-US" altLang="en-US" sz="1200">
                <a:latin typeface="Calibri" pitchFamily="34" charset="0"/>
              </a:rPr>
              <a:pPr algn="r" eaLnBrk="1" hangingPunct="1"/>
              <a:t>19</a:t>
            </a:fld>
            <a:endParaRPr lang="en-US" altLang="en-US" sz="1200">
              <a:latin typeface="Calibri" pitchFamily="34" charset="0"/>
            </a:endParaRPr>
          </a:p>
        </p:txBody>
      </p:sp>
      <p:sp>
        <p:nvSpPr>
          <p:cNvPr id="21508" name="Rectangle 2"/>
          <p:cNvSpPr>
            <a:spLocks noGrp="1" noChangeArrowheads="1"/>
          </p:cNvSpPr>
          <p:nvPr>
            <p:ph type="title" idx="4294967295"/>
          </p:nvPr>
        </p:nvSpPr>
        <p:spPr>
          <a:xfrm>
            <a:off x="304800" y="136525"/>
            <a:ext cx="8534400" cy="2114550"/>
          </a:xfrm>
        </p:spPr>
        <p:txBody>
          <a:bodyPr anchor="b"/>
          <a:lstStyle/>
          <a:p>
            <a:pPr eaLnBrk="1" hangingPunct="1"/>
            <a:r>
              <a:rPr lang="es-ES" altLang="en-US" smtClean="0"/>
              <a:t>Cambiando un punto de acceso de variante para resolver un conflicto en NACO</a:t>
            </a:r>
            <a:r>
              <a:rPr lang="en-US" altLang="en-US" smtClean="0"/>
              <a:t> </a:t>
            </a:r>
          </a:p>
        </p:txBody>
      </p:sp>
      <p:grpSp>
        <p:nvGrpSpPr>
          <p:cNvPr id="21509" name="Group 7"/>
          <p:cNvGrpSpPr>
            <a:grpSpLocks/>
          </p:cNvGrpSpPr>
          <p:nvPr/>
        </p:nvGrpSpPr>
        <p:grpSpPr bwMode="auto">
          <a:xfrm>
            <a:off x="0" y="2209800"/>
            <a:ext cx="9144000" cy="3733800"/>
            <a:chOff x="480" y="1728"/>
            <a:chExt cx="4912" cy="1774"/>
          </a:xfrm>
        </p:grpSpPr>
        <p:pic>
          <p:nvPicPr>
            <p:cNvPr id="2151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 y="1728"/>
              <a:ext cx="4912" cy="17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1511" name="Line 4"/>
            <p:cNvSpPr>
              <a:spLocks noChangeShapeType="1"/>
            </p:cNvSpPr>
            <p:nvPr/>
          </p:nvSpPr>
          <p:spPr bwMode="auto">
            <a:xfrm flipH="1">
              <a:off x="2052" y="2304"/>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22531"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442E81ED-3BCF-4A07-9489-9F5B082D5CC2}" type="slidenum">
              <a:rPr lang="en-US" altLang="en-US" sz="1200">
                <a:latin typeface="Calibri" pitchFamily="34" charset="0"/>
              </a:rPr>
              <a:pPr algn="r" eaLnBrk="1" hangingPunct="1"/>
              <a:t>20</a:t>
            </a:fld>
            <a:endParaRPr lang="en-US" altLang="en-US" sz="1200">
              <a:latin typeface="Calibri" pitchFamily="34" charset="0"/>
            </a:endParaRPr>
          </a:p>
        </p:txBody>
      </p:sp>
      <p:sp>
        <p:nvSpPr>
          <p:cNvPr id="22532" name="Rectangle 2"/>
          <p:cNvSpPr>
            <a:spLocks noGrp="1" noChangeArrowheads="1"/>
          </p:cNvSpPr>
          <p:nvPr>
            <p:ph type="title" idx="4294967295"/>
          </p:nvPr>
        </p:nvSpPr>
        <p:spPr>
          <a:xfrm>
            <a:off x="304800" y="152400"/>
            <a:ext cx="8534400" cy="1447800"/>
          </a:xfrm>
        </p:spPr>
        <p:txBody>
          <a:bodyPr anchor="b"/>
          <a:lstStyle/>
          <a:p>
            <a:pPr eaLnBrk="1" hangingPunct="1"/>
            <a:r>
              <a:rPr lang="es-ES" altLang="en-US" sz="3600" smtClean="0"/>
              <a:t>Cambiando un punto de acceso autorizado para cerrar una fecha de nacimiento abierta</a:t>
            </a:r>
            <a:r>
              <a:rPr lang="en-US" altLang="en-US" smtClean="0"/>
              <a:t>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1991"/>
            <a:ext cx="9144000" cy="37106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2"/>
          <p:cNvSpPr>
            <a:spLocks noGrp="1"/>
          </p:cNvSpPr>
          <p:nvPr>
            <p:ph type="ftr" sz="quarter" idx="11"/>
          </p:nvPr>
        </p:nvSpPr>
        <p:spPr/>
        <p:txBody>
          <a:bodyPr/>
          <a:lstStyle/>
          <a:p>
            <a:pPr>
              <a:defRPr/>
            </a:pPr>
            <a:r>
              <a:rPr lang="es-MX"/>
              <a:t>Módulo 7: Cambios a RANs existentes</a:t>
            </a:r>
          </a:p>
        </p:txBody>
      </p:sp>
      <p:sp>
        <p:nvSpPr>
          <p:cNvPr id="23555"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49373A92-3883-43ED-81DE-34FE8768C5C3}" type="slidenum">
              <a:rPr lang="en-US" altLang="en-US" sz="1200">
                <a:latin typeface="Calibri" pitchFamily="34" charset="0"/>
              </a:rPr>
              <a:pPr algn="r" eaLnBrk="1" hangingPunct="1"/>
              <a:t>21</a:t>
            </a:fld>
            <a:endParaRPr lang="en-US" altLang="en-US" sz="1200">
              <a:latin typeface="Calibri" pitchFamily="34" charset="0"/>
            </a:endParaRPr>
          </a:p>
        </p:txBody>
      </p:sp>
      <p:sp>
        <p:nvSpPr>
          <p:cNvPr id="23556" name="Rectangle 2"/>
          <p:cNvSpPr>
            <a:spLocks noGrp="1" noChangeArrowheads="1"/>
          </p:cNvSpPr>
          <p:nvPr>
            <p:ph type="title" idx="4294967295"/>
          </p:nvPr>
        </p:nvSpPr>
        <p:spPr>
          <a:xfrm>
            <a:off x="304800" y="228600"/>
            <a:ext cx="8534400" cy="1219200"/>
          </a:xfrm>
        </p:spPr>
        <p:txBody>
          <a:bodyPr anchor="b"/>
          <a:lstStyle/>
          <a:p>
            <a:pPr eaLnBrk="1" hangingPunct="1"/>
            <a:r>
              <a:rPr lang="es-ES" altLang="en-US" sz="3600" smtClean="0"/>
              <a:t>Cambiando un punto de acceso autorizado para cerrar una fecha de nacimiento abierta</a:t>
            </a:r>
            <a:endParaRPr lang="en-US" altLang="en-US" sz="360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659585"/>
            <a:ext cx="8991600" cy="4131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1"/>
          </p:nvPr>
        </p:nvSpPr>
        <p:spPr/>
        <p:txBody>
          <a:bodyPr/>
          <a:lstStyle/>
          <a:p>
            <a:pPr>
              <a:defRPr/>
            </a:pPr>
            <a:r>
              <a:rPr lang="es-MX"/>
              <a:t>Módulo 7: Cambios a RANs existentes</a:t>
            </a:r>
          </a:p>
        </p:txBody>
      </p:sp>
      <p:sp>
        <p:nvSpPr>
          <p:cNvPr id="24579"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9F2D6A1F-59E0-4752-850D-97B80C3CDC27}" type="slidenum">
              <a:rPr lang="en-US" altLang="en-US" sz="1200">
                <a:latin typeface="Calibri" pitchFamily="34" charset="0"/>
              </a:rPr>
              <a:pPr algn="r" eaLnBrk="1" hangingPunct="1"/>
              <a:t>22</a:t>
            </a:fld>
            <a:endParaRPr lang="en-US" altLang="en-US" sz="1200">
              <a:latin typeface="Calibri" pitchFamily="34" charset="0"/>
            </a:endParaRPr>
          </a:p>
        </p:txBody>
      </p:sp>
      <p:sp>
        <p:nvSpPr>
          <p:cNvPr id="24580" name="Rectangle 2"/>
          <p:cNvSpPr>
            <a:spLocks noGrp="1" noChangeArrowheads="1"/>
          </p:cNvSpPr>
          <p:nvPr>
            <p:ph type="title" idx="4294967295"/>
          </p:nvPr>
        </p:nvSpPr>
        <p:spPr>
          <a:xfrm>
            <a:off x="295275" y="76200"/>
            <a:ext cx="8534400" cy="1524000"/>
          </a:xfrm>
        </p:spPr>
        <p:txBody>
          <a:bodyPr anchor="b"/>
          <a:lstStyle/>
          <a:p>
            <a:pPr eaLnBrk="1" hangingPunct="1"/>
            <a:r>
              <a:rPr lang="es-ES" altLang="en-US" sz="3600" smtClean="0"/>
              <a:t>Consolidación de información en un RAN cuando se eliminará un duplicado </a:t>
            </a:r>
            <a:r>
              <a:rPr lang="en-US" altLang="en-US" smtClean="0"/>
              <a:t> </a:t>
            </a:r>
          </a:p>
        </p:txBody>
      </p:sp>
      <p:pic>
        <p:nvPicPr>
          <p:cNvPr id="2458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523999"/>
            <a:ext cx="8915400" cy="17653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58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3581400"/>
            <a:ext cx="8984974" cy="228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2"/>
          <p:cNvSpPr>
            <a:spLocks noGrp="1"/>
          </p:cNvSpPr>
          <p:nvPr>
            <p:ph type="ftr" sz="quarter" idx="11"/>
          </p:nvPr>
        </p:nvSpPr>
        <p:spPr/>
        <p:txBody>
          <a:bodyPr/>
          <a:lstStyle/>
          <a:p>
            <a:pPr>
              <a:defRPr/>
            </a:pPr>
            <a:r>
              <a:rPr lang="es-MX"/>
              <a:t>Módulo 7: Cambios a RANs existentes</a:t>
            </a:r>
          </a:p>
        </p:txBody>
      </p:sp>
      <p:sp>
        <p:nvSpPr>
          <p:cNvPr id="25603"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B421B97F-65D5-4FC7-A449-E741FFC638EA}" type="slidenum">
              <a:rPr lang="en-US" altLang="en-US" sz="1200">
                <a:latin typeface="Calibri" pitchFamily="34" charset="0"/>
              </a:rPr>
              <a:pPr algn="r" eaLnBrk="1" hangingPunct="1"/>
              <a:t>23</a:t>
            </a:fld>
            <a:endParaRPr lang="en-US" altLang="en-US" sz="1200">
              <a:latin typeface="Calibri" pitchFamily="34" charset="0"/>
            </a:endParaRPr>
          </a:p>
        </p:txBody>
      </p:sp>
      <p:pic>
        <p:nvPicPr>
          <p:cNvPr id="25604"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213" y="1573213"/>
            <a:ext cx="8658225" cy="3133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605" name="Rectangle 2"/>
          <p:cNvSpPr>
            <a:spLocks noGrp="1" noChangeArrowheads="1"/>
          </p:cNvSpPr>
          <p:nvPr>
            <p:ph type="title" idx="4294967295"/>
          </p:nvPr>
        </p:nvSpPr>
        <p:spPr>
          <a:xfrm>
            <a:off x="304800" y="0"/>
            <a:ext cx="8534400" cy="1371600"/>
          </a:xfrm>
        </p:spPr>
        <p:txBody>
          <a:bodyPr anchor="b"/>
          <a:lstStyle/>
          <a:p>
            <a:pPr eaLnBrk="1" hangingPunct="1"/>
            <a:r>
              <a:rPr lang="es-ES" altLang="en-US" sz="3600" smtClean="0"/>
              <a:t>Consolidación de información en un RAN cuando se eliminará un duplicado </a:t>
            </a:r>
            <a:endParaRPr lang="en-US" altLang="en-US" sz="3600" smtClean="0"/>
          </a:p>
        </p:txBody>
      </p:sp>
      <p:pic>
        <p:nvPicPr>
          <p:cNvPr id="2560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5713" y="4876800"/>
            <a:ext cx="6784975" cy="1343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607" name="Line 6"/>
          <p:cNvSpPr>
            <a:spLocks noChangeShapeType="1"/>
          </p:cNvSpPr>
          <p:nvPr/>
        </p:nvSpPr>
        <p:spPr bwMode="auto">
          <a:xfrm flipV="1">
            <a:off x="1295400" y="4938713"/>
            <a:ext cx="6705600" cy="1219200"/>
          </a:xfrm>
          <a:prstGeom prst="line">
            <a:avLst/>
          </a:prstGeom>
          <a:noFill/>
          <a:ln w="762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5608" name="Line 7"/>
          <p:cNvSpPr>
            <a:spLocks noChangeShapeType="1"/>
          </p:cNvSpPr>
          <p:nvPr/>
        </p:nvSpPr>
        <p:spPr bwMode="auto">
          <a:xfrm flipH="1">
            <a:off x="1336675" y="2660650"/>
            <a:ext cx="6858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5609" name="Line 8"/>
          <p:cNvSpPr>
            <a:spLocks noChangeShapeType="1"/>
          </p:cNvSpPr>
          <p:nvPr/>
        </p:nvSpPr>
        <p:spPr bwMode="auto">
          <a:xfrm flipH="1">
            <a:off x="2209800" y="3140075"/>
            <a:ext cx="6858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5610" name="Line 9"/>
          <p:cNvSpPr>
            <a:spLocks noChangeShapeType="1"/>
          </p:cNvSpPr>
          <p:nvPr/>
        </p:nvSpPr>
        <p:spPr bwMode="auto">
          <a:xfrm flipH="1">
            <a:off x="2282825" y="3390900"/>
            <a:ext cx="6858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5611" name="Line 10"/>
          <p:cNvSpPr>
            <a:spLocks noChangeShapeType="1"/>
          </p:cNvSpPr>
          <p:nvPr/>
        </p:nvSpPr>
        <p:spPr bwMode="auto">
          <a:xfrm flipH="1" flipV="1">
            <a:off x="609600" y="4876800"/>
            <a:ext cx="0" cy="76200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1"/>
          </p:nvPr>
        </p:nvSpPr>
        <p:spPr/>
        <p:txBody>
          <a:bodyPr/>
          <a:lstStyle/>
          <a:p>
            <a:pPr>
              <a:defRPr/>
            </a:pPr>
            <a:r>
              <a:rPr lang="es-MX"/>
              <a:t>Módulo 7: Cambios a RANs existentes</a:t>
            </a:r>
          </a:p>
        </p:txBody>
      </p:sp>
      <p:sp>
        <p:nvSpPr>
          <p:cNvPr id="26627"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FF72F151-FD0C-465E-AC3B-1443628D54C5}" type="slidenum">
              <a:rPr lang="en-US" altLang="en-US" sz="1200">
                <a:latin typeface="Calibri" pitchFamily="34" charset="0"/>
              </a:rPr>
              <a:pPr algn="r" eaLnBrk="1" hangingPunct="1"/>
              <a:t>24</a:t>
            </a:fld>
            <a:endParaRPr lang="en-US" altLang="en-US" sz="1200">
              <a:latin typeface="Calibri" pitchFamily="34" charset="0"/>
            </a:endParaRPr>
          </a:p>
        </p:txBody>
      </p:sp>
      <p:sp>
        <p:nvSpPr>
          <p:cNvPr id="26628" name="Rectangle 2"/>
          <p:cNvSpPr>
            <a:spLocks noGrp="1" noChangeArrowheads="1"/>
          </p:cNvSpPr>
          <p:nvPr>
            <p:ph type="title" idx="4294967295"/>
          </p:nvPr>
        </p:nvSpPr>
        <p:spPr>
          <a:xfrm>
            <a:off x="304800" y="0"/>
            <a:ext cx="8534400" cy="1752600"/>
          </a:xfrm>
        </p:spPr>
        <p:txBody>
          <a:bodyPr anchor="b"/>
          <a:lstStyle/>
          <a:p>
            <a:pPr eaLnBrk="1" hangingPunct="1"/>
            <a:r>
              <a:rPr lang="es-ES" altLang="en-US" sz="4000" smtClean="0"/>
              <a:t>Evaluar y recodificar con RDA cuando el 1XX en el RAN no es Aceptable</a:t>
            </a:r>
            <a:r>
              <a:rPr lang="en-US" altLang="en-US" smtClean="0"/>
              <a:t> en RDA</a:t>
            </a:r>
          </a:p>
        </p:txBody>
      </p:sp>
      <p:pic>
        <p:nvPicPr>
          <p:cNvPr id="2662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425" y="2244725"/>
            <a:ext cx="8766175" cy="22558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630" name="Rectangle 2"/>
          <p:cNvSpPr>
            <a:spLocks noChangeArrowheads="1"/>
          </p:cNvSpPr>
          <p:nvPr/>
        </p:nvSpPr>
        <p:spPr bwMode="auto">
          <a:xfrm>
            <a:off x="304800" y="4546600"/>
            <a:ext cx="830580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en-US" altLang="en-US" sz="4400">
                <a:solidFill>
                  <a:schemeClr val="tx2"/>
                </a:solidFill>
                <a:latin typeface="Calibri" pitchFamily="34" charset="0"/>
              </a:rPr>
              <a:t/>
            </a:r>
            <a:br>
              <a:rPr lang="en-US" altLang="en-US" sz="4400">
                <a:solidFill>
                  <a:schemeClr val="tx2"/>
                </a:solidFill>
                <a:latin typeface="Calibri" pitchFamily="34" charset="0"/>
              </a:rPr>
            </a:br>
            <a:r>
              <a:rPr lang="en-US" altLang="en-US" sz="4400">
                <a:solidFill>
                  <a:schemeClr val="tx2"/>
                </a:solidFill>
                <a:latin typeface="Calibri" pitchFamily="34" charset="0"/>
              </a:rPr>
              <a:t> </a:t>
            </a:r>
            <a:r>
              <a:rPr lang="en-US" altLang="en-US" sz="3200" b="1">
                <a:solidFill>
                  <a:schemeClr val="tx2"/>
                </a:solidFill>
                <a:latin typeface="Calibri" pitchFamily="34" charset="0"/>
                <a:hlinkClick r:id="rId4"/>
              </a:rPr>
              <a:t>Summary of Programmatic Changes to the LC/NAF Authority </a:t>
            </a:r>
            <a:r>
              <a:rPr lang="en-US" altLang="en-US" sz="3200">
                <a:solidFill>
                  <a:schemeClr val="tx2"/>
                </a:solidFill>
                <a:latin typeface="Calibri" pitchFamily="34" charset="0"/>
                <a:hlinkClick r:id="rId4"/>
              </a:rPr>
              <a:t/>
            </a:r>
            <a:br>
              <a:rPr lang="en-US" altLang="en-US" sz="3200">
                <a:solidFill>
                  <a:schemeClr val="tx2"/>
                </a:solidFill>
                <a:latin typeface="Calibri" pitchFamily="34" charset="0"/>
                <a:hlinkClick r:id="rId4"/>
              </a:rPr>
            </a:br>
            <a:r>
              <a:rPr lang="en-US" altLang="en-US" sz="3200" b="1">
                <a:solidFill>
                  <a:schemeClr val="tx2"/>
                </a:solidFill>
                <a:latin typeface="Calibri" pitchFamily="34" charset="0"/>
                <a:hlinkClick r:id="rId4"/>
              </a:rPr>
              <a:t>File: What LC-PCC RDA Catalogers need to know</a:t>
            </a:r>
            <a:r>
              <a:rPr lang="en-US" altLang="en-US" sz="3200">
                <a:solidFill>
                  <a:schemeClr val="tx2"/>
                </a:solidFill>
                <a:latin typeface="Calibri" pitchFamily="34" charset="0"/>
                <a:hlinkClick r:id="rId4"/>
              </a:rPr>
              <a:t> </a:t>
            </a:r>
            <a:endParaRPr lang="en-US" altLang="en-US" sz="3200">
              <a:solidFill>
                <a:schemeClr val="tx2"/>
              </a:solidFill>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p:cNvSpPr>
            <a:spLocks noGrp="1"/>
          </p:cNvSpPr>
          <p:nvPr>
            <p:ph type="ftr" sz="quarter" idx="11"/>
          </p:nvPr>
        </p:nvSpPr>
        <p:spPr/>
        <p:txBody>
          <a:bodyPr/>
          <a:lstStyle/>
          <a:p>
            <a:pPr>
              <a:defRPr/>
            </a:pPr>
            <a:r>
              <a:rPr lang="es-MX"/>
              <a:t>Módulo 7: Cambios a RANs existentes</a:t>
            </a:r>
          </a:p>
        </p:txBody>
      </p:sp>
      <p:sp>
        <p:nvSpPr>
          <p:cNvPr id="27651"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8653A340-A528-4A35-87AF-55D1CC8A8087}" type="slidenum">
              <a:rPr lang="en-US" altLang="en-US" sz="1200">
                <a:latin typeface="Calibri" pitchFamily="34" charset="0"/>
              </a:rPr>
              <a:pPr algn="r" eaLnBrk="1" hangingPunct="1"/>
              <a:t>25</a:t>
            </a:fld>
            <a:endParaRPr lang="en-US" altLang="en-US" sz="1200">
              <a:latin typeface="Calibri" pitchFamily="34" charset="0"/>
            </a:endParaRPr>
          </a:p>
        </p:txBody>
      </p:sp>
      <p:sp>
        <p:nvSpPr>
          <p:cNvPr id="27652" name="Rectangle 2"/>
          <p:cNvSpPr>
            <a:spLocks noGrp="1" noChangeArrowheads="1"/>
          </p:cNvSpPr>
          <p:nvPr>
            <p:ph type="title" idx="4294967295"/>
          </p:nvPr>
        </p:nvSpPr>
        <p:spPr>
          <a:xfrm>
            <a:off x="266700" y="152400"/>
            <a:ext cx="8534400" cy="1447800"/>
          </a:xfrm>
        </p:spPr>
        <p:txBody>
          <a:bodyPr anchor="b"/>
          <a:lstStyle/>
          <a:p>
            <a:pPr eaLnBrk="1" hangingPunct="1"/>
            <a:r>
              <a:rPr lang="es-ES" altLang="en-US" sz="4000" smtClean="0"/>
              <a:t>Evaluar y recodificar con RDA cuando el 1XX en el RAN no es Aceptable</a:t>
            </a:r>
            <a:r>
              <a:rPr lang="en-US" altLang="en-US" sz="4000" smtClean="0"/>
              <a:t> en RDA</a:t>
            </a:r>
          </a:p>
        </p:txBody>
      </p:sp>
      <p:grpSp>
        <p:nvGrpSpPr>
          <p:cNvPr id="27653" name="Group 8"/>
          <p:cNvGrpSpPr>
            <a:grpSpLocks/>
          </p:cNvGrpSpPr>
          <p:nvPr/>
        </p:nvGrpSpPr>
        <p:grpSpPr bwMode="auto">
          <a:xfrm>
            <a:off x="231775" y="1981200"/>
            <a:ext cx="8683625" cy="3505200"/>
            <a:chOff x="480" y="1536"/>
            <a:chExt cx="5038" cy="1824"/>
          </a:xfrm>
        </p:grpSpPr>
        <p:pic>
          <p:nvPicPr>
            <p:cNvPr id="2765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 y="1536"/>
              <a:ext cx="5038" cy="182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655" name="Line 8"/>
            <p:cNvSpPr>
              <a:spLocks noChangeShapeType="1"/>
            </p:cNvSpPr>
            <p:nvPr/>
          </p:nvSpPr>
          <p:spPr bwMode="auto">
            <a:xfrm flipH="1">
              <a:off x="2976" y="2592"/>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7656" name="Line 10"/>
            <p:cNvSpPr>
              <a:spLocks noChangeShapeType="1"/>
            </p:cNvSpPr>
            <p:nvPr/>
          </p:nvSpPr>
          <p:spPr bwMode="auto">
            <a:xfrm flipH="1">
              <a:off x="2928" y="1968"/>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28675"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51D205E4-A43A-4C52-B724-31B648929D03}" type="slidenum">
              <a:rPr lang="en-US" altLang="en-US" sz="1200">
                <a:latin typeface="Calibri" pitchFamily="34" charset="0"/>
              </a:rPr>
              <a:pPr algn="r" eaLnBrk="1" hangingPunct="1"/>
              <a:t>26</a:t>
            </a:fld>
            <a:endParaRPr lang="en-US" altLang="en-US" sz="1200">
              <a:latin typeface="Calibri" pitchFamily="34" charset="0"/>
            </a:endParaRPr>
          </a:p>
        </p:txBody>
      </p:sp>
      <p:pic>
        <p:nvPicPr>
          <p:cNvPr id="2867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667000"/>
            <a:ext cx="8991600" cy="2743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8677" name="Rectangle 2"/>
          <p:cNvSpPr>
            <a:spLocks noGrp="1" noChangeArrowheads="1"/>
          </p:cNvSpPr>
          <p:nvPr>
            <p:ph type="title" idx="4294967295"/>
          </p:nvPr>
        </p:nvSpPr>
        <p:spPr>
          <a:xfrm>
            <a:off x="176213" y="304800"/>
            <a:ext cx="8534400" cy="1371600"/>
          </a:xfrm>
        </p:spPr>
        <p:txBody>
          <a:bodyPr anchor="b"/>
          <a:lstStyle/>
          <a:p>
            <a:pPr eaLnBrk="1" hangingPunct="1"/>
            <a:r>
              <a:rPr lang="es-ES" altLang="en-US" sz="4000" smtClean="0"/>
              <a:t>Evaluar y recodificar con RDA cuando el 1XX en el RAN no es Aceptable</a:t>
            </a:r>
            <a:r>
              <a:rPr lang="en-US" altLang="en-US" sz="4000" smtClean="0"/>
              <a:t> en RDA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1"/>
          </p:nvPr>
        </p:nvSpPr>
        <p:spPr/>
        <p:txBody>
          <a:bodyPr/>
          <a:lstStyle/>
          <a:p>
            <a:pPr>
              <a:defRPr/>
            </a:pPr>
            <a:r>
              <a:rPr lang="es-MX"/>
              <a:t>Módulo 7: Cambios a RANs existentes</a:t>
            </a:r>
          </a:p>
        </p:txBody>
      </p:sp>
      <p:sp>
        <p:nvSpPr>
          <p:cNvPr id="29699"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3DAAFAC2-E4D8-43DA-B8F2-FD73B6BD18C8}" type="slidenum">
              <a:rPr lang="en-US" altLang="en-US" sz="1200">
                <a:latin typeface="Calibri" pitchFamily="34" charset="0"/>
              </a:rPr>
              <a:pPr algn="r" eaLnBrk="1" hangingPunct="1"/>
              <a:t>27</a:t>
            </a:fld>
            <a:endParaRPr lang="en-US" altLang="en-US" sz="1200">
              <a:latin typeface="Calibri" pitchFamily="34" charset="0"/>
            </a:endParaRPr>
          </a:p>
        </p:txBody>
      </p:sp>
      <p:pic>
        <p:nvPicPr>
          <p:cNvPr id="297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19400"/>
            <a:ext cx="9144000" cy="2514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9701" name="Rectangle 2"/>
          <p:cNvSpPr>
            <a:spLocks noGrp="1" noChangeArrowheads="1"/>
          </p:cNvSpPr>
          <p:nvPr>
            <p:ph type="title" idx="4294967295"/>
          </p:nvPr>
        </p:nvSpPr>
        <p:spPr>
          <a:xfrm>
            <a:off x="304800" y="76200"/>
            <a:ext cx="8534400" cy="1676400"/>
          </a:xfrm>
        </p:spPr>
        <p:txBody>
          <a:bodyPr anchor="b"/>
          <a:lstStyle/>
          <a:p>
            <a:pPr eaLnBrk="1" hangingPunct="1"/>
            <a:r>
              <a:rPr lang="es-ES" altLang="en-US" sz="4000" smtClean="0"/>
              <a:t>Evaluar y recodificar con RDA cuando el 1XX en el RAN no es Aceptable</a:t>
            </a:r>
            <a:r>
              <a:rPr lang="en-US" altLang="en-US" sz="4000" smtClean="0"/>
              <a:t> en RDA</a:t>
            </a:r>
          </a:p>
        </p:txBody>
      </p:sp>
      <p:sp>
        <p:nvSpPr>
          <p:cNvPr id="29702" name="Line 5"/>
          <p:cNvSpPr>
            <a:spLocks noChangeShapeType="1"/>
          </p:cNvSpPr>
          <p:nvPr/>
        </p:nvSpPr>
        <p:spPr bwMode="auto">
          <a:xfrm flipV="1">
            <a:off x="1219200" y="3276600"/>
            <a:ext cx="6781800" cy="175260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p:txBody>
          <a:bodyPr/>
          <a:lstStyle/>
          <a:p>
            <a:pPr>
              <a:defRPr/>
            </a:pPr>
            <a:r>
              <a:rPr lang="es-MX"/>
              <a:t>Módulo 7: Cambios a RANs existentes</a:t>
            </a:r>
          </a:p>
        </p:txBody>
      </p:sp>
      <p:sp>
        <p:nvSpPr>
          <p:cNvPr id="30723"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2D3D38DA-4165-4957-9CB7-FE92EB60BFFA}" type="slidenum">
              <a:rPr lang="en-US" altLang="en-US" sz="1200">
                <a:latin typeface="Calibri" pitchFamily="34" charset="0"/>
              </a:rPr>
              <a:pPr algn="r" eaLnBrk="1" hangingPunct="1"/>
              <a:t>28</a:t>
            </a:fld>
            <a:endParaRPr lang="en-US" altLang="en-US" sz="1200">
              <a:latin typeface="Calibri" pitchFamily="34" charset="0"/>
            </a:endParaRPr>
          </a:p>
        </p:txBody>
      </p:sp>
      <p:sp>
        <p:nvSpPr>
          <p:cNvPr id="30724" name="Rectangle 2"/>
          <p:cNvSpPr>
            <a:spLocks noGrp="1" noChangeArrowheads="1"/>
          </p:cNvSpPr>
          <p:nvPr>
            <p:ph type="title" idx="4294967295"/>
          </p:nvPr>
        </p:nvSpPr>
        <p:spPr>
          <a:xfrm>
            <a:off x="304800" y="279400"/>
            <a:ext cx="8534400" cy="1244600"/>
          </a:xfrm>
        </p:spPr>
        <p:txBody>
          <a:bodyPr anchor="b"/>
          <a:lstStyle/>
          <a:p>
            <a:pPr eaLnBrk="1" hangingPunct="1"/>
            <a:r>
              <a:rPr lang="es-ES" altLang="en-US" sz="4000" smtClean="0"/>
              <a:t>Evaluar y recodificar con RDA cuando el 1XX en el RAN no es Aceptable</a:t>
            </a:r>
            <a:r>
              <a:rPr lang="en-US" altLang="en-US" sz="4000" smtClean="0"/>
              <a:t> en RDA</a:t>
            </a:r>
          </a:p>
        </p:txBody>
      </p:sp>
      <p:pic>
        <p:nvPicPr>
          <p:cNvPr id="3072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752600"/>
            <a:ext cx="3975100" cy="1905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72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191000"/>
            <a:ext cx="4724400" cy="1771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727"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3238" y="2438400"/>
            <a:ext cx="4487862" cy="2038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2"/>
          <p:cNvSpPr>
            <a:spLocks noGrp="1"/>
          </p:cNvSpPr>
          <p:nvPr>
            <p:ph type="ftr" sz="quarter" idx="11"/>
          </p:nvPr>
        </p:nvSpPr>
        <p:spPr/>
        <p:txBody>
          <a:bodyPr/>
          <a:lstStyle/>
          <a:p>
            <a:pPr>
              <a:defRPr/>
            </a:pPr>
            <a:r>
              <a:rPr lang="es-MX"/>
              <a:t>Módulo 7: Cambios a RANs existentes</a:t>
            </a:r>
          </a:p>
        </p:txBody>
      </p:sp>
      <p:sp>
        <p:nvSpPr>
          <p:cNvPr id="31747"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E9327A66-3D63-4698-9FD3-8A9F8004CF4F}" type="slidenum">
              <a:rPr lang="en-US" altLang="en-US" sz="1200">
                <a:latin typeface="Calibri" pitchFamily="34" charset="0"/>
              </a:rPr>
              <a:pPr algn="r" eaLnBrk="1" hangingPunct="1"/>
              <a:t>29</a:t>
            </a:fld>
            <a:endParaRPr lang="en-US" altLang="en-US" sz="1200">
              <a:latin typeface="Calibri" pitchFamily="34" charset="0"/>
            </a:endParaRPr>
          </a:p>
        </p:txBody>
      </p:sp>
      <p:pic>
        <p:nvPicPr>
          <p:cNvPr id="31748"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0" y="3657600"/>
            <a:ext cx="6635750" cy="3043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1749" name="Rectangle 2"/>
          <p:cNvSpPr>
            <a:spLocks noGrp="1" noChangeArrowheads="1"/>
          </p:cNvSpPr>
          <p:nvPr>
            <p:ph type="title" idx="4294967295"/>
          </p:nvPr>
        </p:nvSpPr>
        <p:spPr>
          <a:xfrm>
            <a:off x="320675" y="152400"/>
            <a:ext cx="8534400" cy="1371600"/>
          </a:xfrm>
        </p:spPr>
        <p:txBody>
          <a:bodyPr anchor="b"/>
          <a:lstStyle/>
          <a:p>
            <a:pPr eaLnBrk="1" hangingPunct="1"/>
            <a:r>
              <a:rPr lang="es-ES" altLang="en-US" sz="4000" smtClean="0"/>
              <a:t>Evaluar y recodificar con RDA cuando el 1XX en el RAN no es Aceptable</a:t>
            </a:r>
            <a:r>
              <a:rPr lang="en-US" altLang="en-US" sz="4000" smtClean="0"/>
              <a:t> en RDA</a:t>
            </a:r>
          </a:p>
        </p:txBody>
      </p:sp>
      <p:pic>
        <p:nvPicPr>
          <p:cNvPr id="3175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019300"/>
            <a:ext cx="6457950" cy="1466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1751" name="Line 7"/>
          <p:cNvSpPr>
            <a:spLocks noChangeShapeType="1"/>
          </p:cNvSpPr>
          <p:nvPr/>
        </p:nvSpPr>
        <p:spPr bwMode="auto">
          <a:xfrm flipH="1">
            <a:off x="3136900" y="5076825"/>
            <a:ext cx="6858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1752" name="Line 8"/>
          <p:cNvSpPr>
            <a:spLocks noChangeShapeType="1"/>
          </p:cNvSpPr>
          <p:nvPr/>
        </p:nvSpPr>
        <p:spPr bwMode="auto">
          <a:xfrm flipH="1">
            <a:off x="2917825" y="5324475"/>
            <a:ext cx="6858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1753" name="Line 9"/>
          <p:cNvSpPr>
            <a:spLocks noChangeShapeType="1"/>
          </p:cNvSpPr>
          <p:nvPr/>
        </p:nvSpPr>
        <p:spPr bwMode="auto">
          <a:xfrm flipH="1">
            <a:off x="2447925" y="5575300"/>
            <a:ext cx="6858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1754" name="Line 10"/>
          <p:cNvSpPr>
            <a:spLocks noChangeShapeType="1"/>
          </p:cNvSpPr>
          <p:nvPr/>
        </p:nvSpPr>
        <p:spPr bwMode="auto">
          <a:xfrm flipH="1">
            <a:off x="2984500" y="5822950"/>
            <a:ext cx="6858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1755" name="Line 11"/>
          <p:cNvSpPr>
            <a:spLocks noChangeShapeType="1"/>
          </p:cNvSpPr>
          <p:nvPr/>
        </p:nvSpPr>
        <p:spPr bwMode="auto">
          <a:xfrm flipH="1">
            <a:off x="3365500" y="4305300"/>
            <a:ext cx="6858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1756" name="Line 13"/>
          <p:cNvSpPr>
            <a:spLocks noChangeShapeType="1"/>
          </p:cNvSpPr>
          <p:nvPr/>
        </p:nvSpPr>
        <p:spPr bwMode="auto">
          <a:xfrm flipH="1">
            <a:off x="3463925" y="4826000"/>
            <a:ext cx="685800"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2"/>
          <p:cNvSpPr>
            <a:spLocks noGrp="1"/>
          </p:cNvSpPr>
          <p:nvPr>
            <p:ph type="ftr" sz="quarter" idx="11"/>
          </p:nvPr>
        </p:nvSpPr>
        <p:spPr/>
        <p:txBody>
          <a:bodyPr/>
          <a:lstStyle/>
          <a:p>
            <a:pPr>
              <a:defRPr/>
            </a:pPr>
            <a:r>
              <a:rPr lang="es-MX"/>
              <a:t>Módulo 7: Cambios a RANs existentes</a:t>
            </a:r>
          </a:p>
        </p:txBody>
      </p:sp>
      <p:sp>
        <p:nvSpPr>
          <p:cNvPr id="32771"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DCC35E99-3940-409A-AAB6-488D2A202616}" type="slidenum">
              <a:rPr lang="en-US" altLang="en-US" sz="1200">
                <a:latin typeface="Calibri" pitchFamily="34" charset="0"/>
              </a:rPr>
              <a:pPr algn="r" eaLnBrk="1" hangingPunct="1"/>
              <a:t>30</a:t>
            </a:fld>
            <a:endParaRPr lang="en-US" altLang="en-US" sz="1200">
              <a:latin typeface="Calibri" pitchFamily="34" charset="0"/>
            </a:endParaRPr>
          </a:p>
        </p:txBody>
      </p:sp>
      <p:sp>
        <p:nvSpPr>
          <p:cNvPr id="32772" name="Rectangle 2"/>
          <p:cNvSpPr>
            <a:spLocks noGrp="1" noChangeArrowheads="1"/>
          </p:cNvSpPr>
          <p:nvPr>
            <p:ph type="title" idx="4294967295"/>
          </p:nvPr>
        </p:nvSpPr>
        <p:spPr>
          <a:xfrm>
            <a:off x="304800" y="304800"/>
            <a:ext cx="8534400" cy="1371600"/>
          </a:xfrm>
        </p:spPr>
        <p:txBody>
          <a:bodyPr anchor="b"/>
          <a:lstStyle/>
          <a:p>
            <a:pPr eaLnBrk="1" hangingPunct="1"/>
            <a:r>
              <a:rPr lang="es-ES" altLang="en-US" sz="4000" smtClean="0"/>
              <a:t>Evaluar y recodificar con RDA un RAN cuando el 1XX es Aceptable en RDA</a:t>
            </a:r>
            <a:endParaRPr lang="en-US" altLang="en-US" sz="4000" smtClean="0"/>
          </a:p>
        </p:txBody>
      </p:sp>
      <p:grpSp>
        <p:nvGrpSpPr>
          <p:cNvPr id="32773" name="Group 11"/>
          <p:cNvGrpSpPr>
            <a:grpSpLocks/>
          </p:cNvGrpSpPr>
          <p:nvPr/>
        </p:nvGrpSpPr>
        <p:grpSpPr bwMode="auto">
          <a:xfrm>
            <a:off x="533400" y="3581400"/>
            <a:ext cx="8153400" cy="2667000"/>
            <a:chOff x="672" y="2400"/>
            <a:chExt cx="4411" cy="1348"/>
          </a:xfrm>
        </p:grpSpPr>
        <p:pic>
          <p:nvPicPr>
            <p:cNvPr id="32775"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 y="2400"/>
              <a:ext cx="4411" cy="134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2776" name="Line 5"/>
            <p:cNvSpPr>
              <a:spLocks noChangeShapeType="1"/>
            </p:cNvSpPr>
            <p:nvPr/>
          </p:nvSpPr>
          <p:spPr bwMode="auto">
            <a:xfrm flipH="1">
              <a:off x="1864" y="3154"/>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77" name="Line 6"/>
            <p:cNvSpPr>
              <a:spLocks noChangeShapeType="1"/>
            </p:cNvSpPr>
            <p:nvPr/>
          </p:nvSpPr>
          <p:spPr bwMode="auto">
            <a:xfrm flipH="1">
              <a:off x="2538" y="3312"/>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78" name="Line 9"/>
            <p:cNvSpPr>
              <a:spLocks noChangeShapeType="1"/>
            </p:cNvSpPr>
            <p:nvPr/>
          </p:nvSpPr>
          <p:spPr bwMode="auto">
            <a:xfrm flipH="1">
              <a:off x="1680" y="2804"/>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2779" name="Line 10"/>
            <p:cNvSpPr>
              <a:spLocks noChangeShapeType="1"/>
            </p:cNvSpPr>
            <p:nvPr/>
          </p:nvSpPr>
          <p:spPr bwMode="auto">
            <a:xfrm flipH="1">
              <a:off x="2462" y="2970"/>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pic>
        <p:nvPicPr>
          <p:cNvPr id="32774"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693863"/>
            <a:ext cx="8610600" cy="18065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p:txBody>
          <a:bodyPr/>
          <a:lstStyle/>
          <a:p>
            <a:pPr>
              <a:defRPr/>
            </a:pPr>
            <a:r>
              <a:rPr lang="es-MX"/>
              <a:t>Módulo 7: Cambios a RANs existentes</a:t>
            </a:r>
          </a:p>
        </p:txBody>
      </p:sp>
      <p:sp>
        <p:nvSpPr>
          <p:cNvPr id="33795"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123E06BC-CB1D-4CCF-A547-ED9E99E0013A}" type="slidenum">
              <a:rPr lang="en-US" altLang="en-US" sz="1200">
                <a:latin typeface="Calibri" pitchFamily="34" charset="0"/>
              </a:rPr>
              <a:pPr algn="r" eaLnBrk="1" hangingPunct="1"/>
              <a:t>31</a:t>
            </a:fld>
            <a:endParaRPr lang="en-US" altLang="en-US" sz="1200">
              <a:latin typeface="Calibri" pitchFamily="34" charset="0"/>
            </a:endParaRPr>
          </a:p>
        </p:txBody>
      </p:sp>
      <p:sp>
        <p:nvSpPr>
          <p:cNvPr id="33796" name="Rectangle 2"/>
          <p:cNvSpPr>
            <a:spLocks noGrp="1" noChangeArrowheads="1"/>
          </p:cNvSpPr>
          <p:nvPr>
            <p:ph type="title" idx="4294967295"/>
          </p:nvPr>
        </p:nvSpPr>
        <p:spPr>
          <a:xfrm>
            <a:off x="304800" y="304800"/>
            <a:ext cx="8534400" cy="1371600"/>
          </a:xfrm>
        </p:spPr>
        <p:txBody>
          <a:bodyPr anchor="b"/>
          <a:lstStyle/>
          <a:p>
            <a:pPr eaLnBrk="1" hangingPunct="1"/>
            <a:r>
              <a:rPr lang="es-ES" altLang="en-US" sz="4000" smtClean="0"/>
              <a:t>Evaluar y codificar a RDA un RAN cuando el 1XX es RDA-Aceptable</a:t>
            </a:r>
            <a:endParaRPr lang="en-US" altLang="en-US" sz="4000" smtClean="0"/>
          </a:p>
        </p:txBody>
      </p:sp>
      <p:pic>
        <p:nvPicPr>
          <p:cNvPr id="3379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676400"/>
            <a:ext cx="8991600" cy="2016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379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979863"/>
            <a:ext cx="8839200" cy="2268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799" name="Line 12"/>
          <p:cNvSpPr>
            <a:spLocks noChangeShapeType="1"/>
          </p:cNvSpPr>
          <p:nvPr/>
        </p:nvSpPr>
        <p:spPr bwMode="auto">
          <a:xfrm flipH="1" flipV="1">
            <a:off x="742950" y="6286500"/>
            <a:ext cx="0" cy="45720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34819"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400F6EC3-0ED8-469E-AF65-7BAE9DFC3070}" type="slidenum">
              <a:rPr lang="en-US" altLang="en-US" sz="1200">
                <a:latin typeface="Calibri" pitchFamily="34" charset="0"/>
              </a:rPr>
              <a:pPr algn="r" eaLnBrk="1" hangingPunct="1"/>
              <a:t>32</a:t>
            </a:fld>
            <a:endParaRPr lang="en-US" altLang="en-US" sz="1200">
              <a:latin typeface="Calibri" pitchFamily="34" charset="0"/>
            </a:endParaRPr>
          </a:p>
        </p:txBody>
      </p:sp>
      <p:sp>
        <p:nvSpPr>
          <p:cNvPr id="34820" name="Rectangle 2"/>
          <p:cNvSpPr>
            <a:spLocks noChangeArrowheads="1"/>
          </p:cNvSpPr>
          <p:nvPr/>
        </p:nvSpPr>
        <p:spPr bwMode="auto">
          <a:xfrm>
            <a:off x="304800" y="304800"/>
            <a:ext cx="85344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ES" altLang="en-US" sz="3600">
                <a:latin typeface="Calibri" pitchFamily="34" charset="0"/>
              </a:rPr>
              <a:t>Corregir el Punto de Acceso autorizado en un RAN RDA</a:t>
            </a:r>
            <a:r>
              <a:rPr lang="es-ES" altLang="en-US" sz="2400">
                <a:latin typeface="Calibri" pitchFamily="34" charset="0"/>
              </a:rPr>
              <a:t> </a:t>
            </a:r>
            <a:r>
              <a:rPr lang="es-ES" altLang="en-US" sz="3600">
                <a:latin typeface="Calibri" pitchFamily="34" charset="0"/>
              </a:rPr>
              <a:t>con un "error factual"</a:t>
            </a:r>
            <a:endParaRPr lang="en-US" altLang="en-US" sz="3600">
              <a:latin typeface="Calibri" pitchFamily="34" charset="0"/>
            </a:endParaRPr>
          </a:p>
        </p:txBody>
      </p:sp>
      <p:pic>
        <p:nvPicPr>
          <p:cNvPr id="34821"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0"/>
            <a:ext cx="8915400" cy="39195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p:cNvSpPr>
            <a:spLocks noGrp="1"/>
          </p:cNvSpPr>
          <p:nvPr>
            <p:ph type="ftr" sz="quarter" idx="11"/>
          </p:nvPr>
        </p:nvSpPr>
        <p:spPr/>
        <p:txBody>
          <a:bodyPr/>
          <a:lstStyle/>
          <a:p>
            <a:pPr>
              <a:defRPr/>
            </a:pPr>
            <a:r>
              <a:rPr lang="es-MX"/>
              <a:t>Módulo 7: Cambios a RANs existentes</a:t>
            </a:r>
          </a:p>
        </p:txBody>
      </p:sp>
      <p:sp>
        <p:nvSpPr>
          <p:cNvPr id="35843"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17B748D9-11E3-4BF3-9CFE-C6E724F41E39}" type="slidenum">
              <a:rPr lang="en-US" altLang="en-US" sz="1200">
                <a:latin typeface="Calibri" pitchFamily="34" charset="0"/>
              </a:rPr>
              <a:pPr algn="r" eaLnBrk="1" hangingPunct="1"/>
              <a:t>33</a:t>
            </a:fld>
            <a:endParaRPr lang="en-US" altLang="en-US" sz="1200">
              <a:latin typeface="Calibri" pitchFamily="34" charset="0"/>
            </a:endParaRPr>
          </a:p>
        </p:txBody>
      </p:sp>
      <p:sp>
        <p:nvSpPr>
          <p:cNvPr id="35844" name="Rectangle 2"/>
          <p:cNvSpPr>
            <a:spLocks noChangeArrowheads="1"/>
          </p:cNvSpPr>
          <p:nvPr/>
        </p:nvSpPr>
        <p:spPr bwMode="auto">
          <a:xfrm>
            <a:off x="304800" y="304800"/>
            <a:ext cx="85344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ES" altLang="en-US" sz="3600">
                <a:latin typeface="Calibri" pitchFamily="34" charset="0"/>
              </a:rPr>
              <a:t>Corregir el Punto de Acceso autorizado en un RAN RDA con un "error factual"</a:t>
            </a:r>
            <a:endParaRPr lang="en-US" altLang="en-US" sz="3600">
              <a:latin typeface="Calibri"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 y="1528762"/>
            <a:ext cx="9129713" cy="5069225"/>
          </a:xfrm>
          <a:prstGeom prst="rect">
            <a:avLst/>
          </a:prstGeom>
        </p:spPr>
      </p:pic>
      <p:sp>
        <p:nvSpPr>
          <p:cNvPr id="10" name="Line 6"/>
          <p:cNvSpPr>
            <a:spLocks noChangeShapeType="1"/>
          </p:cNvSpPr>
          <p:nvPr/>
        </p:nvSpPr>
        <p:spPr bwMode="auto">
          <a:xfrm flipH="1">
            <a:off x="2563813" y="2438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 name="Line 6"/>
          <p:cNvSpPr>
            <a:spLocks noChangeShapeType="1"/>
          </p:cNvSpPr>
          <p:nvPr/>
        </p:nvSpPr>
        <p:spPr bwMode="auto">
          <a:xfrm flipH="1">
            <a:off x="2716213" y="2743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2" name="Line 6"/>
          <p:cNvSpPr>
            <a:spLocks noChangeShapeType="1"/>
          </p:cNvSpPr>
          <p:nvPr/>
        </p:nvSpPr>
        <p:spPr bwMode="auto">
          <a:xfrm flipH="1">
            <a:off x="3554413" y="4343400"/>
            <a:ext cx="685800" cy="0"/>
          </a:xfrm>
          <a:prstGeom prst="line">
            <a:avLst/>
          </a:prstGeom>
          <a:noFill/>
          <a:ln w="38100">
            <a:solidFill>
              <a:schemeClr val="tx1"/>
            </a:solidFill>
            <a:miter lim="800000"/>
            <a:headEnd/>
            <a:tailEnd type="triangle" w="med" len="med"/>
          </a:ln>
        </p:spPr>
        <p:txBody>
          <a:bodyPr wrap="none"/>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2"/>
          <p:cNvSpPr>
            <a:spLocks noGrp="1"/>
          </p:cNvSpPr>
          <p:nvPr>
            <p:ph type="ftr" sz="quarter" idx="11"/>
          </p:nvPr>
        </p:nvSpPr>
        <p:spPr/>
        <p:txBody>
          <a:bodyPr/>
          <a:lstStyle/>
          <a:p>
            <a:pPr>
              <a:defRPr/>
            </a:pPr>
            <a:r>
              <a:rPr lang="es-MX"/>
              <a:t>Módulo 7: Cambios a RANs existentes</a:t>
            </a:r>
          </a:p>
        </p:txBody>
      </p:sp>
      <p:sp>
        <p:nvSpPr>
          <p:cNvPr id="36867"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9243B597-40A8-459E-8C68-F7952A78B5D2}" type="slidenum">
              <a:rPr lang="en-US" altLang="en-US" sz="1200">
                <a:latin typeface="Calibri" pitchFamily="34" charset="0"/>
              </a:rPr>
              <a:pPr algn="r" eaLnBrk="1" hangingPunct="1"/>
              <a:t>34</a:t>
            </a:fld>
            <a:endParaRPr lang="en-US" altLang="en-US" sz="1200">
              <a:latin typeface="Calibri" pitchFamily="34" charset="0"/>
            </a:endParaRPr>
          </a:p>
        </p:txBody>
      </p:sp>
      <p:sp>
        <p:nvSpPr>
          <p:cNvPr id="36868" name="Rectangle 2"/>
          <p:cNvSpPr>
            <a:spLocks noGrp="1" noChangeArrowheads="1"/>
          </p:cNvSpPr>
          <p:nvPr>
            <p:ph type="title" idx="4294967295"/>
          </p:nvPr>
        </p:nvSpPr>
        <p:spPr>
          <a:xfrm>
            <a:off x="1143000" y="274638"/>
            <a:ext cx="6994525" cy="1066800"/>
          </a:xfrm>
        </p:spPr>
        <p:txBody>
          <a:bodyPr/>
          <a:lstStyle/>
          <a:p>
            <a:pPr eaLnBrk="1" hangingPunct="1"/>
            <a:r>
              <a:rPr lang="es-ES" altLang="en-US" sz="3600" smtClean="0"/>
              <a:t>¿Y qué pasa con las Referencias de las Forma Anteriores?</a:t>
            </a:r>
            <a:r>
              <a:rPr lang="en-US" altLang="en-US" sz="4000" smtClean="0"/>
              <a:t> </a:t>
            </a:r>
          </a:p>
        </p:txBody>
      </p:sp>
      <p:sp>
        <p:nvSpPr>
          <p:cNvPr id="36869" name="Text Box 4"/>
          <p:cNvSpPr txBox="1">
            <a:spLocks noChangeArrowheads="1"/>
          </p:cNvSpPr>
          <p:nvPr/>
        </p:nvSpPr>
        <p:spPr bwMode="auto">
          <a:xfrm>
            <a:off x="914400" y="1905000"/>
            <a:ext cx="7162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en-US" altLang="en-US" sz="3600">
              <a:latin typeface="Tahoma" pitchFamily="34" charset="0"/>
              <a:cs typeface="Tahoma" pitchFamily="34" charset="0"/>
            </a:endParaRPr>
          </a:p>
        </p:txBody>
      </p:sp>
      <p:pic>
        <p:nvPicPr>
          <p:cNvPr id="3687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403860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2057400"/>
            <a:ext cx="4648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2514600"/>
            <a:ext cx="48037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3048000"/>
            <a:ext cx="4876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3505200"/>
            <a:ext cx="4953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5" name="Text Box 12"/>
          <p:cNvSpPr txBox="1">
            <a:spLocks noChangeArrowheads="1"/>
          </p:cNvSpPr>
          <p:nvPr/>
        </p:nvSpPr>
        <p:spPr bwMode="auto">
          <a:xfrm>
            <a:off x="76200" y="4114800"/>
            <a:ext cx="8915400" cy="2246769"/>
          </a:xfrm>
          <a:prstGeom prst="rect">
            <a:avLst/>
          </a:prstGeom>
          <a:solidFill>
            <a:schemeClr val="bg1"/>
          </a:solidFill>
          <a:ln w="9525">
            <a:solidFill>
              <a:schemeClr val="tx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 altLang="en-US" sz="2800" dirty="0">
                <a:latin typeface="Calibri" pitchFamily="34" charset="0"/>
              </a:rPr>
              <a:t>Agregue una referencia de véase  de la forma previamente válida (1XX) con los valores “</a:t>
            </a:r>
            <a:r>
              <a:rPr lang="es-ES" altLang="en-US" sz="2800" dirty="0" err="1">
                <a:latin typeface="Calibri" pitchFamily="34" charset="0"/>
              </a:rPr>
              <a:t>nnea</a:t>
            </a:r>
            <a:r>
              <a:rPr lang="es-ES" altLang="en-US" sz="2800" dirty="0">
                <a:latin typeface="Calibri" pitchFamily="34" charset="0"/>
              </a:rPr>
              <a:t>” en el </a:t>
            </a:r>
            <a:r>
              <a:rPr lang="es-ES" altLang="en-US" sz="2800" dirty="0" err="1">
                <a:latin typeface="Calibri" pitchFamily="34" charset="0"/>
              </a:rPr>
              <a:t>subcampo</a:t>
            </a:r>
            <a:r>
              <a:rPr lang="es-ES" altLang="en-US" sz="2800" dirty="0">
                <a:latin typeface="Calibri" pitchFamily="34" charset="0"/>
              </a:rPr>
              <a:t> $w a menos que la referencia en sí misma sea una variante válida de RDA, en cuyo caso puede utilizar los valores “</a:t>
            </a:r>
            <a:r>
              <a:rPr lang="es-ES" altLang="en-US" sz="2800" dirty="0" err="1">
                <a:latin typeface="Calibri" pitchFamily="34" charset="0"/>
              </a:rPr>
              <a:t>nne</a:t>
            </a:r>
            <a:r>
              <a:rPr lang="es-ES" altLang="en-US" sz="2800" dirty="0">
                <a:latin typeface="Calibri" pitchFamily="34" charset="0"/>
              </a:rPr>
              <a:t>” en el </a:t>
            </a:r>
            <a:r>
              <a:rPr lang="es-ES" altLang="en-US" sz="2800" dirty="0" err="1">
                <a:latin typeface="Calibri" pitchFamily="34" charset="0"/>
              </a:rPr>
              <a:t>subcampo</a:t>
            </a:r>
            <a:r>
              <a:rPr lang="es-ES" altLang="en-US" sz="2800" dirty="0">
                <a:latin typeface="Calibri" pitchFamily="34" charset="0"/>
              </a:rPr>
              <a:t> $w. En caso de duda, utilice $ w </a:t>
            </a:r>
            <a:r>
              <a:rPr lang="es-ES" altLang="en-US" sz="2800" dirty="0" err="1">
                <a:latin typeface="Calibri" pitchFamily="34" charset="0"/>
              </a:rPr>
              <a:t>nnea</a:t>
            </a:r>
            <a:r>
              <a:rPr lang="en-US" altLang="en-US" sz="2800" dirty="0">
                <a:latin typeface="Calibri" pitchFamily="34" charset="0"/>
              </a:rPr>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p:cNvSpPr>
            <a:spLocks noGrp="1"/>
          </p:cNvSpPr>
          <p:nvPr>
            <p:ph type="ftr" sz="quarter" idx="11"/>
          </p:nvPr>
        </p:nvSpPr>
        <p:spPr/>
        <p:txBody>
          <a:bodyPr/>
          <a:lstStyle/>
          <a:p>
            <a:pPr>
              <a:defRPr/>
            </a:pPr>
            <a:r>
              <a:rPr lang="es-MX"/>
              <a:t>Módulo 7: Cambios a RANs existentes</a:t>
            </a:r>
          </a:p>
        </p:txBody>
      </p:sp>
      <p:sp>
        <p:nvSpPr>
          <p:cNvPr id="37891"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B9E1BECA-C488-4FFF-BB0E-DEDDB0F0DF54}" type="slidenum">
              <a:rPr lang="en-US" altLang="en-US" sz="1200">
                <a:latin typeface="Calibri" pitchFamily="34" charset="0"/>
              </a:rPr>
              <a:pPr algn="r" eaLnBrk="1" hangingPunct="1"/>
              <a:t>35</a:t>
            </a:fld>
            <a:endParaRPr lang="en-US" altLang="en-US" sz="1200">
              <a:latin typeface="Calibri" pitchFamily="34" charset="0"/>
            </a:endParaRPr>
          </a:p>
        </p:txBody>
      </p:sp>
      <p:sp>
        <p:nvSpPr>
          <p:cNvPr id="37892" name="Rectangle 2"/>
          <p:cNvSpPr>
            <a:spLocks noGrp="1" noChangeArrowheads="1"/>
          </p:cNvSpPr>
          <p:nvPr>
            <p:ph type="title"/>
          </p:nvPr>
        </p:nvSpPr>
        <p:spPr/>
        <p:txBody>
          <a:bodyPr/>
          <a:lstStyle/>
          <a:p>
            <a:pPr eaLnBrk="1" hangingPunct="1"/>
            <a:r>
              <a:rPr lang="es-MX" altLang="en-US" smtClean="0">
                <a:solidFill>
                  <a:schemeClr val="tx1"/>
                </a:solidFill>
              </a:rPr>
              <a:t> 8 Ejercicios</a:t>
            </a:r>
          </a:p>
        </p:txBody>
      </p:sp>
      <p:sp>
        <p:nvSpPr>
          <p:cNvPr id="37893" name="Rectangle 6"/>
          <p:cNvSpPr>
            <a:spLocks noGrp="1" noChangeArrowheads="1"/>
          </p:cNvSpPr>
          <p:nvPr>
            <p:ph type="body" idx="1"/>
          </p:nvPr>
        </p:nvSpPr>
        <p:spPr/>
        <p:txBody>
          <a:bodyPr/>
          <a:lstStyle/>
          <a:p>
            <a:pPr eaLnBrk="1" hangingPunct="1"/>
            <a:endParaRPr lang="en-US" altLang="en-US" smtClean="0"/>
          </a:p>
        </p:txBody>
      </p:sp>
      <p:sp>
        <p:nvSpPr>
          <p:cNvPr id="37894" name="Text Box 4"/>
          <p:cNvSpPr txBox="1">
            <a:spLocks noChangeArrowheads="1"/>
          </p:cNvSpPr>
          <p:nvPr/>
        </p:nvSpPr>
        <p:spPr bwMode="auto">
          <a:xfrm>
            <a:off x="914400" y="1905000"/>
            <a:ext cx="7162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en-US" altLang="en-US" sz="3600">
              <a:latin typeface="Tahoma" pitchFamily="34" charset="0"/>
              <a:cs typeface="Tahom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13"/>
          <p:cNvSpPr>
            <a:spLocks noGrp="1" noChangeArrowheads="1"/>
          </p:cNvSpPr>
          <p:nvPr>
            <p:ph type="sldNum" sz="quarter" idx="10"/>
          </p:nvPr>
        </p:nvSpPr>
        <p:spPr>
          <a:noFill/>
        </p:spPr>
        <p:txBody>
          <a:bodyPr/>
          <a:lstStyle/>
          <a:p>
            <a:fld id="{D93B1D4C-5ECF-4380-B654-6BC0517FE86A}" type="slidenum">
              <a:rPr lang="en-US" altLang="en-US" smtClean="0">
                <a:cs typeface="Arial" charset="0"/>
              </a:rPr>
              <a:pPr/>
              <a:t>36</a:t>
            </a:fld>
            <a:endParaRPr lang="en-US" altLang="en-US" smtClean="0">
              <a:cs typeface="Arial" charset="0"/>
            </a:endParaRPr>
          </a:p>
        </p:txBody>
      </p:sp>
      <p:sp>
        <p:nvSpPr>
          <p:cNvPr id="88066"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88067" name="Rectangle 17"/>
          <p:cNvSpPr>
            <a:spLocks noChangeArrowheads="1"/>
          </p:cNvSpPr>
          <p:nvPr/>
        </p:nvSpPr>
        <p:spPr bwMode="auto">
          <a:xfrm>
            <a:off x="2571750" y="457200"/>
            <a:ext cx="3886200" cy="769441"/>
          </a:xfrm>
          <a:prstGeom prst="rect">
            <a:avLst/>
          </a:prstGeom>
          <a:noFill/>
          <a:ln w="9525">
            <a:noFill/>
            <a:miter lim="800000"/>
            <a:headEnd/>
            <a:tailEnd/>
          </a:ln>
        </p:spPr>
        <p:txBody>
          <a:bodyPr>
            <a:spAutoFit/>
          </a:bodyPr>
          <a:lstStyle/>
          <a:p>
            <a:pPr algn="ctr"/>
            <a:r>
              <a:rPr lang="en-US" altLang="en-US" sz="4400" dirty="0" err="1" smtClean="0">
                <a:latin typeface="+mj-lt"/>
              </a:rPr>
              <a:t>Ejercicio</a:t>
            </a:r>
            <a:r>
              <a:rPr lang="en-US" altLang="en-US" sz="4400" dirty="0" smtClean="0">
                <a:latin typeface="+mj-lt"/>
              </a:rPr>
              <a:t>  </a:t>
            </a:r>
            <a:r>
              <a:rPr lang="en-US" altLang="en-US" sz="4400" dirty="0">
                <a:latin typeface="+mj-lt"/>
              </a:rPr>
              <a:t>1</a:t>
            </a:r>
          </a:p>
        </p:txBody>
      </p:sp>
      <p:sp>
        <p:nvSpPr>
          <p:cNvPr id="88068" name="Rectangle 18"/>
          <p:cNvSpPr>
            <a:spLocks noChangeArrowheads="1"/>
          </p:cNvSpPr>
          <p:nvPr/>
        </p:nvSpPr>
        <p:spPr bwMode="auto">
          <a:xfrm>
            <a:off x="533400" y="4175125"/>
            <a:ext cx="7772400" cy="769441"/>
          </a:xfrm>
          <a:prstGeom prst="rect">
            <a:avLst/>
          </a:prstGeom>
          <a:noFill/>
          <a:ln w="9525">
            <a:noFill/>
            <a:miter lim="800000"/>
            <a:headEnd/>
            <a:tailEnd/>
          </a:ln>
        </p:spPr>
        <p:txBody>
          <a:bodyPr>
            <a:spAutoFit/>
          </a:bodyPr>
          <a:lstStyle/>
          <a:p>
            <a:pPr algn="ctr"/>
            <a:r>
              <a:rPr lang="en-US" altLang="en-US" sz="4400" dirty="0" smtClean="0">
                <a:latin typeface="+mj-lt"/>
              </a:rPr>
              <a:t>Nuevo </a:t>
            </a:r>
            <a:r>
              <a:rPr lang="en-US" altLang="en-US" sz="4400" dirty="0" err="1" smtClean="0">
                <a:latin typeface="+mj-lt"/>
              </a:rPr>
              <a:t>recurso</a:t>
            </a:r>
            <a:r>
              <a:rPr lang="en-US" altLang="en-US" sz="4400" dirty="0" smtClean="0">
                <a:latin typeface="+mj-lt"/>
              </a:rPr>
              <a:t> </a:t>
            </a:r>
            <a:r>
              <a:rPr lang="en-US" altLang="en-US" sz="4400" dirty="0" err="1" smtClean="0">
                <a:latin typeface="+mj-lt"/>
              </a:rPr>
              <a:t>en</a:t>
            </a:r>
            <a:r>
              <a:rPr lang="en-US" altLang="en-US" sz="4400" dirty="0" smtClean="0">
                <a:latin typeface="+mj-lt"/>
              </a:rPr>
              <a:t> </a:t>
            </a:r>
            <a:r>
              <a:rPr lang="en-US" altLang="en-US" sz="4400" dirty="0" err="1" smtClean="0">
                <a:latin typeface="+mj-lt"/>
              </a:rPr>
              <a:t>mano</a:t>
            </a:r>
            <a:r>
              <a:rPr lang="en-US" altLang="en-US" sz="4400" dirty="0" smtClean="0">
                <a:latin typeface="+mj-lt"/>
              </a:rPr>
              <a:t>:</a:t>
            </a:r>
            <a:endParaRPr lang="en-US" altLang="en-US" sz="4400" dirty="0">
              <a:latin typeface="+mj-lt"/>
            </a:endParaRPr>
          </a:p>
        </p:txBody>
      </p:sp>
      <p:sp>
        <p:nvSpPr>
          <p:cNvPr id="88069"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88070" name="Picture 9"/>
          <p:cNvPicPr>
            <a:picLocks noChangeAspect="1" noChangeArrowheads="1"/>
          </p:cNvPicPr>
          <p:nvPr/>
        </p:nvPicPr>
        <p:blipFill>
          <a:blip r:embed="rId3"/>
          <a:srcRect/>
          <a:stretch>
            <a:fillRect/>
          </a:stretch>
        </p:blipFill>
        <p:spPr bwMode="auto">
          <a:xfrm>
            <a:off x="685800" y="1752600"/>
            <a:ext cx="7866063" cy="2209800"/>
          </a:xfrm>
          <a:prstGeom prst="rect">
            <a:avLst/>
          </a:prstGeom>
          <a:noFill/>
          <a:ln w="9525">
            <a:solidFill>
              <a:schemeClr val="tx1"/>
            </a:solidFill>
            <a:miter lim="800000"/>
            <a:headEnd/>
            <a:tailEnd/>
          </a:ln>
        </p:spPr>
      </p:pic>
      <p:pic>
        <p:nvPicPr>
          <p:cNvPr id="88071" name="Picture 10"/>
          <p:cNvPicPr>
            <a:picLocks noChangeAspect="1" noChangeArrowheads="1"/>
          </p:cNvPicPr>
          <p:nvPr/>
        </p:nvPicPr>
        <p:blipFill>
          <a:blip r:embed="rId4"/>
          <a:srcRect/>
          <a:stretch>
            <a:fillRect/>
          </a:stretch>
        </p:blipFill>
        <p:spPr bwMode="auto">
          <a:xfrm>
            <a:off x="300038" y="5029200"/>
            <a:ext cx="8637587" cy="850900"/>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190101390"/>
      </p:ext>
    </p:extLst>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050" y="1762125"/>
            <a:ext cx="7580313" cy="33337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0114" name="Rectangle 4"/>
          <p:cNvSpPr>
            <a:spLocks noChangeArrowheads="1"/>
          </p:cNvSpPr>
          <p:nvPr/>
        </p:nvSpPr>
        <p:spPr bwMode="auto">
          <a:xfrm>
            <a:off x="304800" y="457200"/>
            <a:ext cx="8534400" cy="769441"/>
          </a:xfrm>
          <a:prstGeom prst="rect">
            <a:avLst/>
          </a:prstGeom>
          <a:noFill/>
          <a:ln w="9525">
            <a:noFill/>
            <a:miter lim="800000"/>
            <a:headEnd/>
            <a:tailEnd/>
          </a:ln>
        </p:spPr>
        <p:txBody>
          <a:bodyPr wrap="square">
            <a:spAutoFit/>
          </a:bodyPr>
          <a:lstStyle/>
          <a:p>
            <a:pPr algn="ctr"/>
            <a:r>
              <a:rPr lang="en-US" altLang="en-US" sz="4400" dirty="0" err="1" smtClean="0"/>
              <a:t>Ejercicio</a:t>
            </a:r>
            <a:r>
              <a:rPr lang="en-US" altLang="en-US" sz="4400" dirty="0" smtClean="0"/>
              <a:t> </a:t>
            </a:r>
            <a:r>
              <a:rPr lang="en-US" altLang="en-US" sz="4400" dirty="0"/>
              <a:t>1 – </a:t>
            </a:r>
            <a:r>
              <a:rPr lang="en-US" altLang="en-US" sz="4400" dirty="0" err="1" smtClean="0"/>
              <a:t>Respuesta</a:t>
            </a:r>
            <a:r>
              <a:rPr lang="en-US" altLang="en-US" sz="4400" dirty="0" smtClean="0"/>
              <a:t> </a:t>
            </a:r>
            <a:r>
              <a:rPr lang="en-US" altLang="en-US" sz="4400" dirty="0" err="1" smtClean="0"/>
              <a:t>Sugerida</a:t>
            </a:r>
            <a:endParaRPr lang="en-US" altLang="en-US" sz="4400" dirty="0"/>
          </a:p>
        </p:txBody>
      </p:sp>
      <p:sp>
        <p:nvSpPr>
          <p:cNvPr id="90115" name="Line 8"/>
          <p:cNvSpPr>
            <a:spLocks noChangeShapeType="1"/>
          </p:cNvSpPr>
          <p:nvPr/>
        </p:nvSpPr>
        <p:spPr bwMode="auto">
          <a:xfrm flipH="1">
            <a:off x="2818668" y="2878015"/>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90116" name="Line 9"/>
          <p:cNvSpPr>
            <a:spLocks noChangeShapeType="1"/>
          </p:cNvSpPr>
          <p:nvPr/>
        </p:nvSpPr>
        <p:spPr bwMode="auto">
          <a:xfrm flipH="1">
            <a:off x="3768602" y="3106006"/>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90117" name="Line 10"/>
          <p:cNvSpPr>
            <a:spLocks noChangeShapeType="1"/>
          </p:cNvSpPr>
          <p:nvPr/>
        </p:nvSpPr>
        <p:spPr bwMode="auto">
          <a:xfrm flipH="1">
            <a:off x="3928329" y="3341322"/>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90118" name="Line 12"/>
          <p:cNvSpPr>
            <a:spLocks noChangeShapeType="1"/>
          </p:cNvSpPr>
          <p:nvPr/>
        </p:nvSpPr>
        <p:spPr bwMode="auto">
          <a:xfrm flipH="1" flipV="1">
            <a:off x="1828800" y="5232400"/>
            <a:ext cx="0" cy="660400"/>
          </a:xfrm>
          <a:prstGeom prst="line">
            <a:avLst/>
          </a:prstGeom>
          <a:noFill/>
          <a:ln w="38100">
            <a:solidFill>
              <a:schemeClr val="tx1"/>
            </a:solidFill>
            <a:miter lim="800000"/>
            <a:headEnd/>
            <a:tailEnd type="triangle" w="med" len="med"/>
          </a:ln>
        </p:spPr>
        <p:txBody>
          <a:bodyPr wrap="none"/>
          <a:lstStyle/>
          <a:p>
            <a:endParaRPr lang="en-US"/>
          </a:p>
        </p:txBody>
      </p:sp>
      <p:sp>
        <p:nvSpPr>
          <p:cNvPr id="90119" name="Line 14"/>
          <p:cNvSpPr>
            <a:spLocks noChangeShapeType="1"/>
          </p:cNvSpPr>
          <p:nvPr/>
        </p:nvSpPr>
        <p:spPr bwMode="auto">
          <a:xfrm flipH="1">
            <a:off x="2754558" y="2390898"/>
            <a:ext cx="685800" cy="0"/>
          </a:xfrm>
          <a:prstGeom prst="line">
            <a:avLst/>
          </a:prstGeom>
          <a:noFill/>
          <a:ln w="38100">
            <a:solidFill>
              <a:schemeClr val="tx1"/>
            </a:solidFill>
            <a:miter lim="800000"/>
            <a:headEnd/>
            <a:tailEnd type="triangle" w="med" len="med"/>
          </a:ln>
        </p:spPr>
        <p:txBody>
          <a:bodyPr wrap="none"/>
          <a:lstStyle/>
          <a:p>
            <a:endParaRPr lang="en-US"/>
          </a:p>
        </p:txBody>
      </p:sp>
    </p:spTree>
    <p:extLst>
      <p:ext uri="{BB962C8B-B14F-4D97-AF65-F5344CB8AC3E}">
        <p14:creationId xmlns:p14="http://schemas.microsoft.com/office/powerpoint/2010/main" val="459933449"/>
      </p:ext>
    </p:extLst>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2"/>
          <p:cNvSpPr>
            <a:spLocks noGrp="1"/>
          </p:cNvSpPr>
          <p:nvPr>
            <p:ph type="ftr" sz="quarter" idx="11"/>
          </p:nvPr>
        </p:nvSpPr>
        <p:spPr/>
        <p:txBody>
          <a:bodyPr/>
          <a:lstStyle/>
          <a:p>
            <a:pPr>
              <a:defRPr/>
            </a:pPr>
            <a:r>
              <a:rPr lang="es-MX"/>
              <a:t>Módulo 7: Cambios a RANs existentes</a:t>
            </a:r>
          </a:p>
        </p:txBody>
      </p:sp>
      <p:sp>
        <p:nvSpPr>
          <p:cNvPr id="40963"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99709FD4-8759-421A-B73F-7322BF025B6D}" type="slidenum">
              <a:rPr lang="en-US" altLang="en-US" sz="1200">
                <a:latin typeface="Calibri" pitchFamily="34" charset="0"/>
              </a:rPr>
              <a:pPr algn="r" eaLnBrk="1" hangingPunct="1"/>
              <a:t>38</a:t>
            </a:fld>
            <a:endParaRPr lang="en-US" altLang="en-US" sz="1200">
              <a:latin typeface="Calibri" pitchFamily="34" charset="0"/>
            </a:endParaRPr>
          </a:p>
        </p:txBody>
      </p:sp>
      <p:sp>
        <p:nvSpPr>
          <p:cNvPr id="40964" name="Text Box 7"/>
          <p:cNvSpPr txBox="1">
            <a:spLocks noChangeArrowheads="1"/>
          </p:cNvSpPr>
          <p:nvPr/>
        </p:nvSpPr>
        <p:spPr bwMode="auto">
          <a:xfrm>
            <a:off x="1143000" y="3962400"/>
            <a:ext cx="5692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en-US" altLang="en-US" sz="2000" b="1">
              <a:latin typeface="Tahoma" pitchFamily="34" charset="0"/>
              <a:cs typeface="Tahoma" pitchFamily="34" charset="0"/>
            </a:endParaRPr>
          </a:p>
        </p:txBody>
      </p:sp>
      <p:sp>
        <p:nvSpPr>
          <p:cNvPr id="40965" name="Rectangle 4"/>
          <p:cNvSpPr>
            <a:spLocks noChangeArrowheads="1"/>
          </p:cNvSpPr>
          <p:nvPr/>
        </p:nvSpPr>
        <p:spPr bwMode="auto">
          <a:xfrm>
            <a:off x="2571750" y="457200"/>
            <a:ext cx="3886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4400" dirty="0">
                <a:latin typeface="Calibri" pitchFamily="34" charset="0"/>
              </a:rPr>
              <a:t>Ejercicio</a:t>
            </a:r>
            <a:r>
              <a:rPr lang="en-US" altLang="en-US" sz="4400" dirty="0">
                <a:latin typeface="Calibri" pitchFamily="34" charset="0"/>
              </a:rPr>
              <a:t>  2</a:t>
            </a:r>
          </a:p>
        </p:txBody>
      </p:sp>
      <p:sp>
        <p:nvSpPr>
          <p:cNvPr id="40966" name="Rectangle 5"/>
          <p:cNvSpPr>
            <a:spLocks noChangeArrowheads="1"/>
          </p:cNvSpPr>
          <p:nvPr/>
        </p:nvSpPr>
        <p:spPr bwMode="auto">
          <a:xfrm>
            <a:off x="457200" y="4800600"/>
            <a:ext cx="7772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ES" altLang="en-US" sz="3600">
                <a:latin typeface="Calibri" pitchFamily="34" charset="0"/>
              </a:rPr>
              <a:t>Nuevo Recurso en Mano</a:t>
            </a:r>
            <a:r>
              <a:rPr lang="en-US" altLang="en-US" sz="3600">
                <a:latin typeface="Calibri" pitchFamily="34" charset="0"/>
              </a:rPr>
              <a:t>:</a:t>
            </a:r>
          </a:p>
        </p:txBody>
      </p:sp>
      <p:pic>
        <p:nvPicPr>
          <p:cNvPr id="4096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190625"/>
            <a:ext cx="8686800" cy="19335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096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201988"/>
            <a:ext cx="6172200" cy="14557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0969"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5451475"/>
            <a:ext cx="8991600" cy="415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20"/>
          <p:cNvPicPr>
            <a:picLocks noChangeAspect="1" noChangeArrowheads="1"/>
          </p:cNvPicPr>
          <p:nvPr/>
        </p:nvPicPr>
        <p:blipFill>
          <a:blip r:embed="rId3"/>
          <a:srcRect/>
          <a:stretch>
            <a:fillRect/>
          </a:stretch>
        </p:blipFill>
        <p:spPr bwMode="auto">
          <a:xfrm>
            <a:off x="425450" y="1260475"/>
            <a:ext cx="8135938" cy="3127375"/>
          </a:xfrm>
          <a:prstGeom prst="rect">
            <a:avLst/>
          </a:prstGeom>
          <a:noFill/>
          <a:ln w="9525">
            <a:solidFill>
              <a:schemeClr val="tx1"/>
            </a:solidFill>
            <a:miter lim="800000"/>
            <a:headEnd/>
            <a:tailEnd/>
          </a:ln>
        </p:spPr>
      </p:pic>
      <p:sp>
        <p:nvSpPr>
          <p:cNvPr id="94210"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94211" name="Rectangle 3"/>
          <p:cNvSpPr>
            <a:spLocks noChangeArrowheads="1"/>
          </p:cNvSpPr>
          <p:nvPr/>
        </p:nvSpPr>
        <p:spPr bwMode="auto">
          <a:xfrm>
            <a:off x="304800" y="457200"/>
            <a:ext cx="8534400" cy="769441"/>
          </a:xfrm>
          <a:prstGeom prst="rect">
            <a:avLst/>
          </a:prstGeom>
          <a:noFill/>
          <a:ln w="9525">
            <a:noFill/>
            <a:miter lim="800000"/>
            <a:headEnd/>
            <a:tailEnd/>
          </a:ln>
        </p:spPr>
        <p:txBody>
          <a:bodyPr wrap="square">
            <a:spAutoFit/>
          </a:bodyPr>
          <a:lstStyle/>
          <a:p>
            <a:pPr algn="ctr"/>
            <a:r>
              <a:rPr lang="en-US" altLang="en-US" sz="4400" dirty="0" err="1" smtClean="0"/>
              <a:t>Ejercicio</a:t>
            </a:r>
            <a:r>
              <a:rPr lang="en-US" altLang="en-US" sz="4400" dirty="0" smtClean="0"/>
              <a:t> </a:t>
            </a:r>
            <a:r>
              <a:rPr lang="en-US" altLang="en-US" sz="4400" dirty="0"/>
              <a:t>2 – </a:t>
            </a:r>
            <a:r>
              <a:rPr lang="en-US" altLang="en-US" sz="4400" dirty="0" err="1" smtClean="0"/>
              <a:t>Respuesta</a:t>
            </a:r>
            <a:r>
              <a:rPr lang="en-US" altLang="en-US" sz="4400" dirty="0" smtClean="0"/>
              <a:t> </a:t>
            </a:r>
            <a:r>
              <a:rPr lang="en-US" altLang="en-US" sz="4400" dirty="0" err="1" smtClean="0"/>
              <a:t>Sugerida</a:t>
            </a:r>
            <a:endParaRPr lang="en-US" altLang="en-US" sz="4400" dirty="0"/>
          </a:p>
        </p:txBody>
      </p:sp>
      <p:pic>
        <p:nvPicPr>
          <p:cNvPr id="94212" name="Picture 5"/>
          <p:cNvPicPr>
            <a:picLocks noChangeAspect="1" noChangeArrowheads="1"/>
          </p:cNvPicPr>
          <p:nvPr/>
        </p:nvPicPr>
        <p:blipFill>
          <a:blip r:embed="rId4"/>
          <a:srcRect/>
          <a:stretch>
            <a:fillRect/>
          </a:stretch>
        </p:blipFill>
        <p:spPr bwMode="auto">
          <a:xfrm>
            <a:off x="304800" y="4572000"/>
            <a:ext cx="8372475" cy="1863725"/>
          </a:xfrm>
          <a:prstGeom prst="rect">
            <a:avLst/>
          </a:prstGeom>
          <a:noFill/>
          <a:ln w="9525">
            <a:solidFill>
              <a:schemeClr val="tx1"/>
            </a:solidFill>
            <a:miter lim="800000"/>
            <a:headEnd/>
            <a:tailEnd/>
          </a:ln>
        </p:spPr>
      </p:pic>
      <p:sp>
        <p:nvSpPr>
          <p:cNvPr id="94213" name="Line 9"/>
          <p:cNvSpPr>
            <a:spLocks noChangeShapeType="1"/>
          </p:cNvSpPr>
          <p:nvPr/>
        </p:nvSpPr>
        <p:spPr bwMode="auto">
          <a:xfrm flipV="1">
            <a:off x="304800" y="4648200"/>
            <a:ext cx="8305800" cy="1676400"/>
          </a:xfrm>
          <a:prstGeom prst="line">
            <a:avLst/>
          </a:prstGeom>
          <a:noFill/>
          <a:ln w="57150">
            <a:solidFill>
              <a:schemeClr val="tx1"/>
            </a:solidFill>
            <a:miter lim="800000"/>
            <a:headEnd/>
            <a:tailEnd/>
          </a:ln>
        </p:spPr>
        <p:txBody>
          <a:bodyPr wrap="none"/>
          <a:lstStyle/>
          <a:p>
            <a:endParaRPr lang="en-US"/>
          </a:p>
        </p:txBody>
      </p:sp>
      <p:sp>
        <p:nvSpPr>
          <p:cNvPr id="94214" name="Line 11"/>
          <p:cNvSpPr>
            <a:spLocks noChangeShapeType="1"/>
          </p:cNvSpPr>
          <p:nvPr/>
        </p:nvSpPr>
        <p:spPr bwMode="auto">
          <a:xfrm flipH="1">
            <a:off x="2127250" y="1905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94215" name="Line 12"/>
          <p:cNvSpPr>
            <a:spLocks noChangeShapeType="1"/>
          </p:cNvSpPr>
          <p:nvPr/>
        </p:nvSpPr>
        <p:spPr bwMode="auto">
          <a:xfrm flipH="1">
            <a:off x="3019425" y="2438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94216" name="Line 13"/>
          <p:cNvSpPr>
            <a:spLocks noChangeShapeType="1"/>
          </p:cNvSpPr>
          <p:nvPr/>
        </p:nvSpPr>
        <p:spPr bwMode="auto">
          <a:xfrm flipH="1">
            <a:off x="5216525" y="2695575"/>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94217" name="Line 14"/>
          <p:cNvSpPr>
            <a:spLocks noChangeShapeType="1"/>
          </p:cNvSpPr>
          <p:nvPr/>
        </p:nvSpPr>
        <p:spPr bwMode="auto">
          <a:xfrm flipH="1">
            <a:off x="2470150" y="2955925"/>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94218" name="Line 15"/>
          <p:cNvSpPr>
            <a:spLocks noChangeShapeType="1"/>
          </p:cNvSpPr>
          <p:nvPr/>
        </p:nvSpPr>
        <p:spPr bwMode="auto">
          <a:xfrm flipH="1">
            <a:off x="6832600" y="4238625"/>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94219" name="Line 16"/>
          <p:cNvSpPr>
            <a:spLocks noChangeShapeType="1"/>
          </p:cNvSpPr>
          <p:nvPr/>
        </p:nvSpPr>
        <p:spPr bwMode="auto">
          <a:xfrm flipH="1">
            <a:off x="8077200" y="37719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94220" name="Line 18"/>
          <p:cNvSpPr>
            <a:spLocks noChangeShapeType="1"/>
          </p:cNvSpPr>
          <p:nvPr/>
        </p:nvSpPr>
        <p:spPr bwMode="auto">
          <a:xfrm flipH="1">
            <a:off x="3362325" y="3222625"/>
            <a:ext cx="685800" cy="0"/>
          </a:xfrm>
          <a:prstGeom prst="line">
            <a:avLst/>
          </a:prstGeom>
          <a:noFill/>
          <a:ln w="38100">
            <a:solidFill>
              <a:schemeClr val="tx1"/>
            </a:solidFill>
            <a:miter lim="800000"/>
            <a:headEnd/>
            <a:tailEnd type="triangle" w="med" len="med"/>
          </a:ln>
        </p:spPr>
        <p:txBody>
          <a:bodyPr wrap="none"/>
          <a:lstStyle/>
          <a:p>
            <a:endParaRPr lang="en-US"/>
          </a:p>
        </p:txBody>
      </p:sp>
      <p:pic>
        <p:nvPicPr>
          <p:cNvPr id="94221" name="Picture 21"/>
          <p:cNvPicPr>
            <a:picLocks noChangeAspect="1" noChangeArrowheads="1"/>
          </p:cNvPicPr>
          <p:nvPr/>
        </p:nvPicPr>
        <p:blipFill>
          <a:blip r:embed="rId5"/>
          <a:srcRect/>
          <a:stretch>
            <a:fillRect/>
          </a:stretch>
        </p:blipFill>
        <p:spPr bwMode="auto">
          <a:xfrm>
            <a:off x="425450" y="2324100"/>
            <a:ext cx="2447925" cy="228600"/>
          </a:xfrm>
          <a:prstGeom prst="rect">
            <a:avLst/>
          </a:prstGeom>
          <a:noFill/>
          <a:ln w="9525">
            <a:noFill/>
            <a:miter lim="800000"/>
            <a:headEnd/>
            <a:tailEnd/>
          </a:ln>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1805" y="1800225"/>
            <a:ext cx="904875" cy="209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2208194"/>
      </p:ext>
    </p:extLst>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p:cNvSpPr>
            <a:spLocks noGrp="1"/>
          </p:cNvSpPr>
          <p:nvPr>
            <p:ph type="ftr" sz="quarter" idx="11"/>
          </p:nvPr>
        </p:nvSpPr>
        <p:spPr/>
        <p:txBody>
          <a:bodyPr/>
          <a:lstStyle/>
          <a:p>
            <a:pPr>
              <a:defRPr/>
            </a:pPr>
            <a:r>
              <a:rPr lang="es-MX"/>
              <a:t>Módulo 7: Cambios a RANs existentes</a:t>
            </a:r>
          </a:p>
        </p:txBody>
      </p:sp>
      <p:sp>
        <p:nvSpPr>
          <p:cNvPr id="43011"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2FF9CF86-43B5-450E-8695-41B85B5E12F7}" type="slidenum">
              <a:rPr lang="en-US" altLang="en-US" sz="1200">
                <a:latin typeface="Calibri" pitchFamily="34" charset="0"/>
              </a:rPr>
              <a:pPr algn="r" eaLnBrk="1" hangingPunct="1"/>
              <a:t>40</a:t>
            </a:fld>
            <a:endParaRPr lang="en-US" altLang="en-US" sz="1200">
              <a:latin typeface="Calibri" pitchFamily="34" charset="0"/>
            </a:endParaRPr>
          </a:p>
        </p:txBody>
      </p:sp>
      <p:sp>
        <p:nvSpPr>
          <p:cNvPr id="43012" name="Text Box 7"/>
          <p:cNvSpPr txBox="1">
            <a:spLocks noChangeArrowheads="1"/>
          </p:cNvSpPr>
          <p:nvPr/>
        </p:nvSpPr>
        <p:spPr bwMode="auto">
          <a:xfrm>
            <a:off x="1143000" y="3962400"/>
            <a:ext cx="5692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en-US" altLang="en-US" sz="2000" b="1">
              <a:latin typeface="Tahoma" pitchFamily="34" charset="0"/>
              <a:cs typeface="Tahoma" pitchFamily="34" charset="0"/>
            </a:endParaRPr>
          </a:p>
        </p:txBody>
      </p:sp>
      <p:sp>
        <p:nvSpPr>
          <p:cNvPr id="43013" name="Rectangle 3"/>
          <p:cNvSpPr>
            <a:spLocks noChangeArrowheads="1"/>
          </p:cNvSpPr>
          <p:nvPr/>
        </p:nvSpPr>
        <p:spPr bwMode="auto">
          <a:xfrm>
            <a:off x="2571750" y="457200"/>
            <a:ext cx="3886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4400">
                <a:latin typeface="Calibri" pitchFamily="34" charset="0"/>
              </a:rPr>
              <a:t>Ejercicio</a:t>
            </a:r>
            <a:r>
              <a:rPr lang="en-US" altLang="en-US" sz="4400">
                <a:latin typeface="Calibri" pitchFamily="34" charset="0"/>
              </a:rPr>
              <a:t>  3</a:t>
            </a:r>
          </a:p>
        </p:txBody>
      </p:sp>
      <p:sp>
        <p:nvSpPr>
          <p:cNvPr id="43014" name="Rectangle 4"/>
          <p:cNvSpPr>
            <a:spLocks noChangeArrowheads="1"/>
          </p:cNvSpPr>
          <p:nvPr/>
        </p:nvSpPr>
        <p:spPr bwMode="auto">
          <a:xfrm>
            <a:off x="609600" y="3657600"/>
            <a:ext cx="7772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ES" altLang="en-US" sz="3600">
                <a:latin typeface="Calibri" pitchFamily="34" charset="0"/>
              </a:rPr>
              <a:t>Nuevo Recurso en Mano</a:t>
            </a:r>
            <a:r>
              <a:rPr lang="en-US" altLang="en-US" sz="3600">
                <a:latin typeface="Calibri" pitchFamily="34" charset="0"/>
              </a:rPr>
              <a:t>:</a:t>
            </a:r>
          </a:p>
        </p:txBody>
      </p:sp>
      <p:pic>
        <p:nvPicPr>
          <p:cNvPr id="4301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 y="1295400"/>
            <a:ext cx="8734425" cy="17097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301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4446588"/>
            <a:ext cx="8915400" cy="865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2"/>
          <p:cNvSpPr>
            <a:spLocks noGrp="1"/>
          </p:cNvSpPr>
          <p:nvPr>
            <p:ph type="ftr" sz="quarter" idx="11"/>
          </p:nvPr>
        </p:nvSpPr>
        <p:spPr/>
        <p:txBody>
          <a:bodyPr/>
          <a:lstStyle/>
          <a:p>
            <a:pPr>
              <a:defRPr/>
            </a:pPr>
            <a:r>
              <a:rPr lang="es-MX"/>
              <a:t>Módulo 7: Cambios a RANs existentes</a:t>
            </a:r>
          </a:p>
        </p:txBody>
      </p:sp>
      <p:sp>
        <p:nvSpPr>
          <p:cNvPr id="44035" name="Rectangle 3"/>
          <p:cNvSpPr>
            <a:spLocks noChangeArrowheads="1"/>
          </p:cNvSpPr>
          <p:nvPr/>
        </p:nvSpPr>
        <p:spPr bwMode="auto">
          <a:xfrm>
            <a:off x="609600" y="45720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4400">
                <a:latin typeface="Calibri" pitchFamily="34" charset="0"/>
              </a:rPr>
              <a:t>Ejercicio  3 – Respuesta Sugerida</a:t>
            </a:r>
          </a:p>
        </p:txBody>
      </p:sp>
      <p:grpSp>
        <p:nvGrpSpPr>
          <p:cNvPr id="44036" name="Group 15"/>
          <p:cNvGrpSpPr>
            <a:grpSpLocks/>
          </p:cNvGrpSpPr>
          <p:nvPr/>
        </p:nvGrpSpPr>
        <p:grpSpPr bwMode="auto">
          <a:xfrm>
            <a:off x="152400" y="1328738"/>
            <a:ext cx="8839200" cy="4081462"/>
            <a:chOff x="309" y="1425"/>
            <a:chExt cx="4806" cy="1722"/>
          </a:xfrm>
        </p:grpSpPr>
        <p:pic>
          <p:nvPicPr>
            <p:cNvPr id="44037"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 y="1425"/>
              <a:ext cx="4806" cy="172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4038" name="Text Box 7"/>
            <p:cNvSpPr txBox="1">
              <a:spLocks noChangeArrowheads="1"/>
            </p:cNvSpPr>
            <p:nvPr/>
          </p:nvSpPr>
          <p:spPr bwMode="auto">
            <a:xfrm>
              <a:off x="720" y="2496"/>
              <a:ext cx="35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en-US" altLang="en-US" sz="2000" b="1">
                <a:latin typeface="Tahoma" pitchFamily="34" charset="0"/>
                <a:cs typeface="Tahoma" pitchFamily="34" charset="0"/>
              </a:endParaRPr>
            </a:p>
          </p:txBody>
        </p:sp>
        <p:sp>
          <p:nvSpPr>
            <p:cNvPr id="44039" name="Line 6"/>
            <p:cNvSpPr>
              <a:spLocks noChangeShapeType="1"/>
            </p:cNvSpPr>
            <p:nvPr/>
          </p:nvSpPr>
          <p:spPr bwMode="auto">
            <a:xfrm flipH="1">
              <a:off x="1948" y="1794"/>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4040" name="Line 7"/>
            <p:cNvSpPr>
              <a:spLocks noChangeShapeType="1"/>
            </p:cNvSpPr>
            <p:nvPr/>
          </p:nvSpPr>
          <p:spPr bwMode="auto">
            <a:xfrm flipH="1">
              <a:off x="2056" y="1950"/>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4041" name="Line 8"/>
            <p:cNvSpPr>
              <a:spLocks noChangeShapeType="1"/>
            </p:cNvSpPr>
            <p:nvPr/>
          </p:nvSpPr>
          <p:spPr bwMode="auto">
            <a:xfrm flipH="1">
              <a:off x="2098" y="2106"/>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4042" name="Line 9"/>
            <p:cNvSpPr>
              <a:spLocks noChangeShapeType="1"/>
            </p:cNvSpPr>
            <p:nvPr/>
          </p:nvSpPr>
          <p:spPr bwMode="auto">
            <a:xfrm flipH="1">
              <a:off x="1304" y="2400"/>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4043" name="Line 11"/>
            <p:cNvSpPr>
              <a:spLocks noChangeShapeType="1"/>
            </p:cNvSpPr>
            <p:nvPr/>
          </p:nvSpPr>
          <p:spPr bwMode="auto">
            <a:xfrm flipH="1">
              <a:off x="2098" y="2246"/>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4044" name="Line 12"/>
            <p:cNvSpPr>
              <a:spLocks noChangeShapeType="1"/>
            </p:cNvSpPr>
            <p:nvPr/>
          </p:nvSpPr>
          <p:spPr bwMode="auto">
            <a:xfrm flipH="1" flipV="1">
              <a:off x="3666" y="3040"/>
              <a:ext cx="528"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4045" name="Line 16"/>
            <p:cNvSpPr>
              <a:spLocks noChangeShapeType="1"/>
            </p:cNvSpPr>
            <p:nvPr/>
          </p:nvSpPr>
          <p:spPr bwMode="auto">
            <a:xfrm flipH="1">
              <a:off x="1970" y="2552"/>
              <a:ext cx="432" cy="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p:cNvSpPr>
            <a:spLocks noGrp="1"/>
          </p:cNvSpPr>
          <p:nvPr>
            <p:ph type="ftr" sz="quarter" idx="11"/>
          </p:nvPr>
        </p:nvSpPr>
        <p:spPr/>
        <p:txBody>
          <a:bodyPr/>
          <a:lstStyle/>
          <a:p>
            <a:pPr>
              <a:defRPr/>
            </a:pPr>
            <a:r>
              <a:rPr lang="es-MX"/>
              <a:t>Módulo 7: Cambios a RANs existentes</a:t>
            </a:r>
          </a:p>
        </p:txBody>
      </p:sp>
      <p:sp>
        <p:nvSpPr>
          <p:cNvPr id="45059"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3DE65424-1B9F-4E24-886E-0B5661F23AF8}" type="slidenum">
              <a:rPr lang="en-US" altLang="en-US" sz="1200">
                <a:latin typeface="Calibri" pitchFamily="34" charset="0"/>
              </a:rPr>
              <a:pPr algn="r" eaLnBrk="1" hangingPunct="1"/>
              <a:t>42</a:t>
            </a:fld>
            <a:endParaRPr lang="en-US" altLang="en-US" sz="1200">
              <a:latin typeface="Calibri" pitchFamily="34" charset="0"/>
            </a:endParaRPr>
          </a:p>
        </p:txBody>
      </p:sp>
      <p:pic>
        <p:nvPicPr>
          <p:cNvPr id="45060"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8" y="1249363"/>
            <a:ext cx="8939212" cy="3633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5061" name="Text Box 7"/>
          <p:cNvSpPr txBox="1">
            <a:spLocks noChangeArrowheads="1"/>
          </p:cNvSpPr>
          <p:nvPr/>
        </p:nvSpPr>
        <p:spPr bwMode="auto">
          <a:xfrm>
            <a:off x="1143000" y="3962400"/>
            <a:ext cx="5692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en-US" altLang="en-US" sz="2000" b="1">
              <a:latin typeface="Tahoma" pitchFamily="34" charset="0"/>
              <a:cs typeface="Tahoma" pitchFamily="34" charset="0"/>
            </a:endParaRPr>
          </a:p>
        </p:txBody>
      </p:sp>
      <p:sp>
        <p:nvSpPr>
          <p:cNvPr id="45062" name="Rectangle 3"/>
          <p:cNvSpPr>
            <a:spLocks noChangeArrowheads="1"/>
          </p:cNvSpPr>
          <p:nvPr/>
        </p:nvSpPr>
        <p:spPr bwMode="auto">
          <a:xfrm>
            <a:off x="2571750" y="457200"/>
            <a:ext cx="3886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4400">
                <a:latin typeface="Calibri" pitchFamily="34" charset="0"/>
              </a:rPr>
              <a:t>Ejercicio</a:t>
            </a:r>
            <a:r>
              <a:rPr lang="en-US" altLang="en-US" sz="4400">
                <a:latin typeface="Calibri" pitchFamily="34" charset="0"/>
              </a:rPr>
              <a:t>  4</a:t>
            </a:r>
          </a:p>
        </p:txBody>
      </p:sp>
      <p:pic>
        <p:nvPicPr>
          <p:cNvPr id="4506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15000"/>
            <a:ext cx="9144000" cy="369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5064" name="Rectangle 9"/>
          <p:cNvSpPr>
            <a:spLocks noChangeArrowheads="1"/>
          </p:cNvSpPr>
          <p:nvPr/>
        </p:nvSpPr>
        <p:spPr bwMode="auto">
          <a:xfrm>
            <a:off x="685800" y="4994275"/>
            <a:ext cx="7772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ES" altLang="en-US" sz="3600">
                <a:latin typeface="Calibri" pitchFamily="34" charset="0"/>
              </a:rPr>
              <a:t>Nuevo Recurso en Mano</a:t>
            </a:r>
            <a:r>
              <a:rPr lang="en-US" altLang="en-US" sz="3600">
                <a:latin typeface="Calibri" pitchFamily="34"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1" name="Picture 13"/>
          <p:cNvPicPr>
            <a:picLocks noChangeAspect="1" noChangeArrowheads="1"/>
          </p:cNvPicPr>
          <p:nvPr/>
        </p:nvPicPr>
        <p:blipFill>
          <a:blip r:embed="rId3"/>
          <a:srcRect/>
          <a:stretch>
            <a:fillRect/>
          </a:stretch>
        </p:blipFill>
        <p:spPr bwMode="auto">
          <a:xfrm>
            <a:off x="304800" y="1290638"/>
            <a:ext cx="8610600" cy="4857750"/>
          </a:xfrm>
          <a:prstGeom prst="rect">
            <a:avLst/>
          </a:prstGeom>
          <a:noFill/>
          <a:ln w="9525">
            <a:solidFill>
              <a:schemeClr val="tx1"/>
            </a:solidFill>
            <a:miter lim="800000"/>
            <a:headEnd/>
            <a:tailEnd/>
          </a:ln>
        </p:spPr>
      </p:pic>
      <p:sp>
        <p:nvSpPr>
          <p:cNvPr id="102402"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102403" name="Rectangle 4"/>
          <p:cNvSpPr>
            <a:spLocks noChangeArrowheads="1"/>
          </p:cNvSpPr>
          <p:nvPr/>
        </p:nvSpPr>
        <p:spPr bwMode="auto">
          <a:xfrm>
            <a:off x="152400" y="457200"/>
            <a:ext cx="8763000" cy="769441"/>
          </a:xfrm>
          <a:prstGeom prst="rect">
            <a:avLst/>
          </a:prstGeom>
          <a:noFill/>
          <a:ln w="9525">
            <a:noFill/>
            <a:miter lim="800000"/>
            <a:headEnd/>
            <a:tailEnd/>
          </a:ln>
        </p:spPr>
        <p:txBody>
          <a:bodyPr wrap="square">
            <a:spAutoFit/>
          </a:bodyPr>
          <a:lstStyle/>
          <a:p>
            <a:pPr algn="ctr"/>
            <a:r>
              <a:rPr lang="en-US" altLang="en-US" sz="4400" dirty="0" err="1" smtClean="0"/>
              <a:t>Ejercicio</a:t>
            </a:r>
            <a:r>
              <a:rPr lang="en-US" altLang="en-US" sz="4400" dirty="0" smtClean="0"/>
              <a:t>  </a:t>
            </a:r>
            <a:r>
              <a:rPr lang="en-US" altLang="en-US" sz="4400" dirty="0"/>
              <a:t>4 – </a:t>
            </a:r>
            <a:r>
              <a:rPr lang="en-US" altLang="en-US" sz="4400" dirty="0" err="1" smtClean="0"/>
              <a:t>Respuesta</a:t>
            </a:r>
            <a:r>
              <a:rPr lang="en-US" altLang="en-US" sz="4400" dirty="0" smtClean="0"/>
              <a:t> </a:t>
            </a:r>
            <a:r>
              <a:rPr lang="en-US" altLang="en-US" sz="4400" dirty="0" err="1" smtClean="0"/>
              <a:t>Sugerida</a:t>
            </a:r>
            <a:endParaRPr lang="en-US" altLang="en-US" sz="4400" dirty="0"/>
          </a:p>
        </p:txBody>
      </p:sp>
      <p:sp>
        <p:nvSpPr>
          <p:cNvPr id="102404" name="Line 5"/>
          <p:cNvSpPr>
            <a:spLocks noChangeShapeType="1"/>
          </p:cNvSpPr>
          <p:nvPr/>
        </p:nvSpPr>
        <p:spPr bwMode="auto">
          <a:xfrm flipH="1">
            <a:off x="3238500" y="1981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2405" name="Line 6"/>
          <p:cNvSpPr>
            <a:spLocks noChangeShapeType="1"/>
          </p:cNvSpPr>
          <p:nvPr/>
        </p:nvSpPr>
        <p:spPr bwMode="auto">
          <a:xfrm flipH="1">
            <a:off x="3200400" y="2514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2406" name="Line 7"/>
          <p:cNvSpPr>
            <a:spLocks noChangeShapeType="1"/>
          </p:cNvSpPr>
          <p:nvPr/>
        </p:nvSpPr>
        <p:spPr bwMode="auto">
          <a:xfrm flipH="1">
            <a:off x="5237163" y="2743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2407" name="Line 9"/>
          <p:cNvSpPr>
            <a:spLocks noChangeShapeType="1"/>
          </p:cNvSpPr>
          <p:nvPr/>
        </p:nvSpPr>
        <p:spPr bwMode="auto">
          <a:xfrm flipH="1">
            <a:off x="3581400" y="4419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2408" name="Line 11"/>
          <p:cNvSpPr>
            <a:spLocks noChangeShapeType="1"/>
          </p:cNvSpPr>
          <p:nvPr/>
        </p:nvSpPr>
        <p:spPr bwMode="auto">
          <a:xfrm flipH="1" flipV="1">
            <a:off x="7543800" y="5410200"/>
            <a:ext cx="838200" cy="0"/>
          </a:xfrm>
          <a:prstGeom prst="line">
            <a:avLst/>
          </a:prstGeom>
          <a:noFill/>
          <a:ln w="38100">
            <a:solidFill>
              <a:schemeClr val="tx1"/>
            </a:solidFill>
            <a:miter lim="800000"/>
            <a:headEnd/>
            <a:tailEnd type="triangle" w="med" len="med"/>
          </a:ln>
        </p:spPr>
        <p:txBody>
          <a:bodyPr wrap="none"/>
          <a:lstStyle/>
          <a:p>
            <a:endParaRPr lang="en-US"/>
          </a:p>
        </p:txBody>
      </p:sp>
      <p:sp>
        <p:nvSpPr>
          <p:cNvPr id="102409"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876425"/>
            <a:ext cx="1990725" cy="209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573778"/>
      </p:ext>
    </p:extLst>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p:cNvSpPr>
            <a:spLocks noGrp="1"/>
          </p:cNvSpPr>
          <p:nvPr>
            <p:ph type="ftr" sz="quarter" idx="11"/>
          </p:nvPr>
        </p:nvSpPr>
        <p:spPr/>
        <p:txBody>
          <a:bodyPr/>
          <a:lstStyle/>
          <a:p>
            <a:pPr>
              <a:defRPr/>
            </a:pPr>
            <a:r>
              <a:rPr lang="es-MX"/>
              <a:t>Módulo 7: Cambios a RANs existentes</a:t>
            </a:r>
          </a:p>
        </p:txBody>
      </p:sp>
      <p:sp>
        <p:nvSpPr>
          <p:cNvPr id="47107"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67FF29B5-D032-4EE5-BC28-EFBC5F6524EA}" type="slidenum">
              <a:rPr lang="en-US" altLang="en-US" sz="1200">
                <a:latin typeface="Calibri" pitchFamily="34" charset="0"/>
              </a:rPr>
              <a:pPr algn="r" eaLnBrk="1" hangingPunct="1"/>
              <a:t>44</a:t>
            </a:fld>
            <a:endParaRPr lang="en-US" altLang="en-US" sz="1200">
              <a:latin typeface="Calibri" pitchFamily="34" charset="0"/>
            </a:endParaRPr>
          </a:p>
        </p:txBody>
      </p:sp>
      <p:sp>
        <p:nvSpPr>
          <p:cNvPr id="47108" name="Text Box 7"/>
          <p:cNvSpPr txBox="1">
            <a:spLocks noChangeArrowheads="1"/>
          </p:cNvSpPr>
          <p:nvPr/>
        </p:nvSpPr>
        <p:spPr bwMode="auto">
          <a:xfrm>
            <a:off x="1143000" y="3962400"/>
            <a:ext cx="5692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en-US" altLang="en-US" sz="2000" b="1">
              <a:latin typeface="Tahoma" pitchFamily="34" charset="0"/>
              <a:cs typeface="Tahoma" pitchFamily="34" charset="0"/>
            </a:endParaRPr>
          </a:p>
        </p:txBody>
      </p:sp>
      <p:sp>
        <p:nvSpPr>
          <p:cNvPr id="47109" name="Rectangle 3"/>
          <p:cNvSpPr>
            <a:spLocks noChangeArrowheads="1"/>
          </p:cNvSpPr>
          <p:nvPr/>
        </p:nvSpPr>
        <p:spPr bwMode="auto">
          <a:xfrm>
            <a:off x="2571750" y="457200"/>
            <a:ext cx="3886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4400">
                <a:latin typeface="Calibri" pitchFamily="34" charset="0"/>
              </a:rPr>
              <a:t>Ejercicio  5</a:t>
            </a:r>
          </a:p>
        </p:txBody>
      </p:sp>
      <p:sp>
        <p:nvSpPr>
          <p:cNvPr id="47110" name="Rectangle 6"/>
          <p:cNvSpPr>
            <a:spLocks noChangeArrowheads="1"/>
          </p:cNvSpPr>
          <p:nvPr/>
        </p:nvSpPr>
        <p:spPr bwMode="auto">
          <a:xfrm>
            <a:off x="685800" y="4749800"/>
            <a:ext cx="7772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ES" altLang="en-US" sz="3600">
                <a:latin typeface="Calibri" pitchFamily="34" charset="0"/>
              </a:rPr>
              <a:t>Nuevo Recurso en Mano</a:t>
            </a:r>
            <a:r>
              <a:rPr lang="en-US" altLang="en-US" sz="3600">
                <a:latin typeface="Calibri" pitchFamily="34" charset="0"/>
              </a:rPr>
              <a:t>:</a:t>
            </a:r>
          </a:p>
        </p:txBody>
      </p:sp>
      <p:pic>
        <p:nvPicPr>
          <p:cNvPr id="4711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13" y="5486400"/>
            <a:ext cx="9132887" cy="601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71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063" y="1200150"/>
            <a:ext cx="8872537" cy="3419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Picture 15"/>
          <p:cNvPicPr>
            <a:picLocks noChangeAspect="1" noChangeArrowheads="1"/>
          </p:cNvPicPr>
          <p:nvPr/>
        </p:nvPicPr>
        <p:blipFill>
          <a:blip r:embed="rId3"/>
          <a:srcRect/>
          <a:stretch>
            <a:fillRect/>
          </a:stretch>
        </p:blipFill>
        <p:spPr bwMode="auto">
          <a:xfrm>
            <a:off x="676275" y="1152525"/>
            <a:ext cx="7858125" cy="4943475"/>
          </a:xfrm>
          <a:prstGeom prst="rect">
            <a:avLst/>
          </a:prstGeom>
          <a:noFill/>
          <a:ln w="9525">
            <a:noFill/>
            <a:miter lim="800000"/>
            <a:headEnd/>
            <a:tailEnd/>
          </a:ln>
        </p:spPr>
      </p:pic>
      <p:sp>
        <p:nvSpPr>
          <p:cNvPr id="106498" name="Text Box 7"/>
          <p:cNvSpPr txBox="1">
            <a:spLocks noChangeArrowheads="1"/>
          </p:cNvSpPr>
          <p:nvPr/>
        </p:nvSpPr>
        <p:spPr bwMode="auto">
          <a:xfrm>
            <a:off x="1143000" y="39624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106499" name="Rectangle 4"/>
          <p:cNvSpPr>
            <a:spLocks noChangeArrowheads="1"/>
          </p:cNvSpPr>
          <p:nvPr/>
        </p:nvSpPr>
        <p:spPr bwMode="auto">
          <a:xfrm>
            <a:off x="304800" y="457200"/>
            <a:ext cx="8686800" cy="769441"/>
          </a:xfrm>
          <a:prstGeom prst="rect">
            <a:avLst/>
          </a:prstGeom>
          <a:noFill/>
          <a:ln w="9525">
            <a:noFill/>
            <a:miter lim="800000"/>
            <a:headEnd/>
            <a:tailEnd/>
          </a:ln>
        </p:spPr>
        <p:txBody>
          <a:bodyPr wrap="square">
            <a:spAutoFit/>
          </a:bodyPr>
          <a:lstStyle/>
          <a:p>
            <a:pPr algn="ctr"/>
            <a:r>
              <a:rPr lang="en-US" altLang="en-US" sz="4400" dirty="0" err="1" smtClean="0"/>
              <a:t>Ejercicio</a:t>
            </a:r>
            <a:r>
              <a:rPr lang="en-US" altLang="en-US" sz="4400" dirty="0" smtClean="0"/>
              <a:t>  </a:t>
            </a:r>
            <a:r>
              <a:rPr lang="en-US" altLang="en-US" sz="4400" dirty="0"/>
              <a:t>5 – </a:t>
            </a:r>
            <a:r>
              <a:rPr lang="en-US" altLang="en-US" sz="4400" dirty="0" err="1" smtClean="0"/>
              <a:t>Respuesta</a:t>
            </a:r>
            <a:r>
              <a:rPr lang="en-US" altLang="en-US" sz="4400" dirty="0" smtClean="0"/>
              <a:t> </a:t>
            </a:r>
            <a:r>
              <a:rPr lang="en-US" altLang="en-US" sz="4400" dirty="0" err="1" smtClean="0"/>
              <a:t>Sugerida</a:t>
            </a:r>
            <a:endParaRPr lang="en-US" altLang="en-US" sz="4400" dirty="0"/>
          </a:p>
        </p:txBody>
      </p:sp>
      <p:sp>
        <p:nvSpPr>
          <p:cNvPr id="106500" name="Line 5"/>
          <p:cNvSpPr>
            <a:spLocks noChangeShapeType="1"/>
          </p:cNvSpPr>
          <p:nvPr/>
        </p:nvSpPr>
        <p:spPr bwMode="auto">
          <a:xfrm flipH="1">
            <a:off x="2667000" y="1746738"/>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6501" name="Line 6"/>
          <p:cNvSpPr>
            <a:spLocks noChangeShapeType="1"/>
          </p:cNvSpPr>
          <p:nvPr/>
        </p:nvSpPr>
        <p:spPr bwMode="auto">
          <a:xfrm flipH="1">
            <a:off x="3429000" y="1981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6502" name="Line 7"/>
          <p:cNvSpPr>
            <a:spLocks noChangeShapeType="1"/>
          </p:cNvSpPr>
          <p:nvPr/>
        </p:nvSpPr>
        <p:spPr bwMode="auto">
          <a:xfrm flipH="1">
            <a:off x="2667000" y="2209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6503" name="Line 8"/>
          <p:cNvSpPr>
            <a:spLocks noChangeShapeType="1"/>
          </p:cNvSpPr>
          <p:nvPr/>
        </p:nvSpPr>
        <p:spPr bwMode="auto">
          <a:xfrm flipH="1">
            <a:off x="2819400" y="4114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6504" name="Line 9"/>
          <p:cNvSpPr>
            <a:spLocks noChangeShapeType="1"/>
          </p:cNvSpPr>
          <p:nvPr/>
        </p:nvSpPr>
        <p:spPr bwMode="auto">
          <a:xfrm flipH="1" flipV="1">
            <a:off x="3048000" y="4343400"/>
            <a:ext cx="838200" cy="0"/>
          </a:xfrm>
          <a:prstGeom prst="line">
            <a:avLst/>
          </a:prstGeom>
          <a:noFill/>
          <a:ln w="38100">
            <a:solidFill>
              <a:schemeClr val="tx1"/>
            </a:solidFill>
            <a:miter lim="800000"/>
            <a:headEnd/>
            <a:tailEnd type="triangle" w="med" len="med"/>
          </a:ln>
        </p:spPr>
        <p:txBody>
          <a:bodyPr wrap="none"/>
          <a:lstStyle/>
          <a:p>
            <a:endParaRPr lang="en-US"/>
          </a:p>
        </p:txBody>
      </p:sp>
      <p:sp>
        <p:nvSpPr>
          <p:cNvPr id="106505" name="Line 11"/>
          <p:cNvSpPr>
            <a:spLocks noChangeShapeType="1"/>
          </p:cNvSpPr>
          <p:nvPr/>
        </p:nvSpPr>
        <p:spPr bwMode="auto">
          <a:xfrm flipH="1" flipV="1">
            <a:off x="1447800" y="6172200"/>
            <a:ext cx="0" cy="533400"/>
          </a:xfrm>
          <a:prstGeom prst="line">
            <a:avLst/>
          </a:prstGeom>
          <a:noFill/>
          <a:ln w="38100">
            <a:solidFill>
              <a:schemeClr val="tx1"/>
            </a:solidFill>
            <a:miter lim="800000"/>
            <a:headEnd/>
            <a:tailEnd type="triangle" w="med" len="med"/>
          </a:ln>
        </p:spPr>
        <p:txBody>
          <a:bodyPr wrap="none"/>
          <a:lstStyle/>
          <a:p>
            <a:endParaRPr lang="en-US"/>
          </a:p>
        </p:txBody>
      </p:sp>
      <p:sp>
        <p:nvSpPr>
          <p:cNvPr id="106506" name="Line 13"/>
          <p:cNvSpPr>
            <a:spLocks noChangeShapeType="1"/>
          </p:cNvSpPr>
          <p:nvPr/>
        </p:nvSpPr>
        <p:spPr bwMode="auto">
          <a:xfrm flipH="1">
            <a:off x="2667000" y="3124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06507" name="Footer Placeholder 4"/>
          <p:cNvSpPr txBox="1">
            <a:spLocks noGrp="1"/>
          </p:cNvSpPr>
          <p:nvPr/>
        </p:nvSpPr>
        <p:spPr bwMode="auto">
          <a:xfrm>
            <a:off x="25146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
        <p:nvSpPr>
          <p:cNvPr id="106508" name="Line 18"/>
          <p:cNvSpPr>
            <a:spLocks noChangeShapeType="1"/>
          </p:cNvSpPr>
          <p:nvPr/>
        </p:nvSpPr>
        <p:spPr bwMode="auto">
          <a:xfrm flipH="1">
            <a:off x="2667000" y="2438400"/>
            <a:ext cx="685800" cy="0"/>
          </a:xfrm>
          <a:prstGeom prst="line">
            <a:avLst/>
          </a:prstGeom>
          <a:noFill/>
          <a:ln w="38100">
            <a:solidFill>
              <a:schemeClr val="tx1"/>
            </a:solidFill>
            <a:miter lim="800000"/>
            <a:headEnd/>
            <a:tailEnd type="triangle" w="med" len="med"/>
          </a:ln>
        </p:spPr>
        <p:txBody>
          <a:bodyPr wrap="none"/>
          <a:lstStyle/>
          <a:p>
            <a:endParaRPr lang="en-US"/>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8548" y="1641963"/>
            <a:ext cx="1247775" cy="209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7516652"/>
      </p:ext>
    </p:extLst>
  </p:cSld>
  <p:clrMapOvr>
    <a:masterClrMapping/>
  </p:clrMapOvr>
  <p:transition spd="med">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p:cNvSpPr>
            <a:spLocks noGrp="1"/>
          </p:cNvSpPr>
          <p:nvPr>
            <p:ph type="ftr" sz="quarter" idx="11"/>
          </p:nvPr>
        </p:nvSpPr>
        <p:spPr/>
        <p:txBody>
          <a:bodyPr/>
          <a:lstStyle/>
          <a:p>
            <a:pPr>
              <a:defRPr/>
            </a:pPr>
            <a:r>
              <a:rPr lang="es-MX"/>
              <a:t>Módulo 7: Cambios a RANs existentes</a:t>
            </a:r>
          </a:p>
        </p:txBody>
      </p:sp>
      <p:sp>
        <p:nvSpPr>
          <p:cNvPr id="49155"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13E51391-3501-4FB4-94C0-0B340C4EF34B}" type="slidenum">
              <a:rPr lang="en-US" altLang="en-US" sz="1200">
                <a:latin typeface="Calibri" pitchFamily="34" charset="0"/>
              </a:rPr>
              <a:pPr algn="r" eaLnBrk="1" hangingPunct="1"/>
              <a:t>46</a:t>
            </a:fld>
            <a:endParaRPr lang="en-US" altLang="en-US" sz="1200">
              <a:latin typeface="Calibri" pitchFamily="34" charset="0"/>
            </a:endParaRPr>
          </a:p>
        </p:txBody>
      </p:sp>
      <p:sp>
        <p:nvSpPr>
          <p:cNvPr id="49156" name="Text Box 7"/>
          <p:cNvSpPr txBox="1">
            <a:spLocks noChangeArrowheads="1"/>
          </p:cNvSpPr>
          <p:nvPr/>
        </p:nvSpPr>
        <p:spPr bwMode="auto">
          <a:xfrm>
            <a:off x="1143000" y="3962400"/>
            <a:ext cx="5692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en-US" altLang="en-US" sz="2000" b="1">
              <a:latin typeface="Tahoma" pitchFamily="34" charset="0"/>
              <a:cs typeface="Tahoma" pitchFamily="34" charset="0"/>
            </a:endParaRPr>
          </a:p>
        </p:txBody>
      </p:sp>
      <p:sp>
        <p:nvSpPr>
          <p:cNvPr id="49157" name="Rectangle 3"/>
          <p:cNvSpPr>
            <a:spLocks noChangeArrowheads="1"/>
          </p:cNvSpPr>
          <p:nvPr/>
        </p:nvSpPr>
        <p:spPr bwMode="auto">
          <a:xfrm>
            <a:off x="2571750" y="457200"/>
            <a:ext cx="3886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4400">
                <a:latin typeface="Calibri" pitchFamily="34" charset="0"/>
              </a:rPr>
              <a:t>Ejercicio  6</a:t>
            </a:r>
          </a:p>
        </p:txBody>
      </p:sp>
      <p:sp>
        <p:nvSpPr>
          <p:cNvPr id="49158" name="Rectangle 5"/>
          <p:cNvSpPr>
            <a:spLocks noChangeArrowheads="1"/>
          </p:cNvSpPr>
          <p:nvPr/>
        </p:nvSpPr>
        <p:spPr bwMode="auto">
          <a:xfrm>
            <a:off x="762000" y="4114800"/>
            <a:ext cx="7772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ES" altLang="en-US" sz="3600">
                <a:latin typeface="Calibri" pitchFamily="34" charset="0"/>
              </a:rPr>
              <a:t>Nuevo Recurso en Mano</a:t>
            </a:r>
            <a:r>
              <a:rPr lang="en-US" altLang="en-US" sz="3600">
                <a:latin typeface="Calibri" pitchFamily="34" charset="0"/>
              </a:rPr>
              <a:t>:</a:t>
            </a:r>
          </a:p>
        </p:txBody>
      </p:sp>
      <p:pic>
        <p:nvPicPr>
          <p:cNvPr id="4915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00200"/>
            <a:ext cx="8255000" cy="21304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916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5105400"/>
            <a:ext cx="8232775" cy="609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16"/>
          <p:cNvPicPr>
            <a:picLocks noChangeAspect="1" noChangeArrowheads="1"/>
          </p:cNvPicPr>
          <p:nvPr/>
        </p:nvPicPr>
        <p:blipFill>
          <a:blip r:embed="rId3"/>
          <a:srcRect/>
          <a:stretch>
            <a:fillRect/>
          </a:stretch>
        </p:blipFill>
        <p:spPr bwMode="auto">
          <a:xfrm>
            <a:off x="76200" y="1466850"/>
            <a:ext cx="8931275" cy="3509963"/>
          </a:xfrm>
          <a:prstGeom prst="rect">
            <a:avLst/>
          </a:prstGeom>
          <a:noFill/>
          <a:ln w="9525">
            <a:noFill/>
            <a:miter lim="800000"/>
            <a:headEnd/>
            <a:tailEnd/>
          </a:ln>
        </p:spPr>
      </p:pic>
      <p:sp>
        <p:nvSpPr>
          <p:cNvPr id="110594" name="Text Box 7"/>
          <p:cNvSpPr txBox="1">
            <a:spLocks noChangeArrowheads="1"/>
          </p:cNvSpPr>
          <p:nvPr/>
        </p:nvSpPr>
        <p:spPr bwMode="auto">
          <a:xfrm>
            <a:off x="1066800" y="4038600"/>
            <a:ext cx="5692775" cy="396875"/>
          </a:xfrm>
          <a:prstGeom prst="rect">
            <a:avLst/>
          </a:prstGeom>
          <a:noFill/>
          <a:ln w="9525">
            <a:noFill/>
            <a:miter lim="800000"/>
            <a:headEnd/>
            <a:tailEnd/>
          </a:ln>
        </p:spPr>
        <p:txBody>
          <a:bodyPr>
            <a:spAutoFit/>
          </a:bodyPr>
          <a:lstStyle/>
          <a:p>
            <a:pPr>
              <a:spcBef>
                <a:spcPct val="50000"/>
              </a:spcBef>
            </a:pPr>
            <a:endParaRPr lang="en-US" altLang="en-US" sz="2000" b="1">
              <a:latin typeface="Tahoma" pitchFamily="34" charset="0"/>
              <a:cs typeface="Tahoma" pitchFamily="34" charset="0"/>
            </a:endParaRPr>
          </a:p>
        </p:txBody>
      </p:sp>
      <p:sp>
        <p:nvSpPr>
          <p:cNvPr id="110595" name="Rectangle 4"/>
          <p:cNvSpPr>
            <a:spLocks noChangeArrowheads="1"/>
          </p:cNvSpPr>
          <p:nvPr/>
        </p:nvSpPr>
        <p:spPr bwMode="auto">
          <a:xfrm>
            <a:off x="76199" y="381000"/>
            <a:ext cx="8931275" cy="769441"/>
          </a:xfrm>
          <a:prstGeom prst="rect">
            <a:avLst/>
          </a:prstGeom>
          <a:noFill/>
          <a:ln w="9525">
            <a:noFill/>
            <a:miter lim="800000"/>
            <a:headEnd/>
            <a:tailEnd/>
          </a:ln>
        </p:spPr>
        <p:txBody>
          <a:bodyPr wrap="square">
            <a:spAutoFit/>
          </a:bodyPr>
          <a:lstStyle/>
          <a:p>
            <a:pPr algn="ctr"/>
            <a:r>
              <a:rPr lang="en-US" altLang="en-US" sz="4400" dirty="0" err="1" smtClean="0"/>
              <a:t>Ejercicio</a:t>
            </a:r>
            <a:r>
              <a:rPr lang="en-US" altLang="en-US" sz="4400" dirty="0" smtClean="0"/>
              <a:t>  </a:t>
            </a:r>
            <a:r>
              <a:rPr lang="en-US" altLang="en-US" sz="4400" dirty="0"/>
              <a:t>6 – </a:t>
            </a:r>
            <a:r>
              <a:rPr lang="en-US" altLang="en-US" sz="4400" dirty="0" err="1" smtClean="0"/>
              <a:t>Respuesta</a:t>
            </a:r>
            <a:r>
              <a:rPr lang="en-US" altLang="en-US" sz="4400" dirty="0" smtClean="0"/>
              <a:t> </a:t>
            </a:r>
            <a:r>
              <a:rPr lang="en-US" altLang="en-US" sz="4400" dirty="0" err="1" smtClean="0"/>
              <a:t>Sugerida</a:t>
            </a:r>
            <a:endParaRPr lang="en-US" altLang="en-US" sz="4400" dirty="0"/>
          </a:p>
        </p:txBody>
      </p:sp>
      <p:sp>
        <p:nvSpPr>
          <p:cNvPr id="110596" name="Line 5"/>
          <p:cNvSpPr>
            <a:spLocks noChangeShapeType="1"/>
          </p:cNvSpPr>
          <p:nvPr/>
        </p:nvSpPr>
        <p:spPr bwMode="auto">
          <a:xfrm flipH="1">
            <a:off x="3241675" y="2133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0597" name="Line 6"/>
          <p:cNvSpPr>
            <a:spLocks noChangeShapeType="1"/>
          </p:cNvSpPr>
          <p:nvPr/>
        </p:nvSpPr>
        <p:spPr bwMode="auto">
          <a:xfrm flipH="1">
            <a:off x="2717800" y="2438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0598" name="Line 7"/>
          <p:cNvSpPr>
            <a:spLocks noChangeShapeType="1"/>
          </p:cNvSpPr>
          <p:nvPr/>
        </p:nvSpPr>
        <p:spPr bwMode="auto">
          <a:xfrm flipH="1">
            <a:off x="6248400" y="2971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0599" name="Line 8"/>
          <p:cNvSpPr>
            <a:spLocks noChangeShapeType="1"/>
          </p:cNvSpPr>
          <p:nvPr/>
        </p:nvSpPr>
        <p:spPr bwMode="auto">
          <a:xfrm flipH="1">
            <a:off x="2133600" y="3200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0600" name="Line 9"/>
          <p:cNvSpPr>
            <a:spLocks noChangeShapeType="1"/>
          </p:cNvSpPr>
          <p:nvPr/>
        </p:nvSpPr>
        <p:spPr bwMode="auto">
          <a:xfrm flipH="1" flipV="1">
            <a:off x="3089275" y="3505200"/>
            <a:ext cx="838200" cy="0"/>
          </a:xfrm>
          <a:prstGeom prst="line">
            <a:avLst/>
          </a:prstGeom>
          <a:noFill/>
          <a:ln w="38100">
            <a:solidFill>
              <a:schemeClr val="tx1"/>
            </a:solidFill>
            <a:miter lim="800000"/>
            <a:headEnd/>
            <a:tailEnd type="triangle" w="med" len="med"/>
          </a:ln>
        </p:spPr>
        <p:txBody>
          <a:bodyPr wrap="none"/>
          <a:lstStyle/>
          <a:p>
            <a:endParaRPr lang="en-US"/>
          </a:p>
        </p:txBody>
      </p:sp>
      <p:sp>
        <p:nvSpPr>
          <p:cNvPr id="110601" name="Line 10"/>
          <p:cNvSpPr>
            <a:spLocks noChangeShapeType="1"/>
          </p:cNvSpPr>
          <p:nvPr/>
        </p:nvSpPr>
        <p:spPr bwMode="auto">
          <a:xfrm flipH="1" flipV="1">
            <a:off x="1803400" y="5099050"/>
            <a:ext cx="0" cy="1066800"/>
          </a:xfrm>
          <a:prstGeom prst="line">
            <a:avLst/>
          </a:prstGeom>
          <a:noFill/>
          <a:ln w="38100">
            <a:solidFill>
              <a:schemeClr val="tx1"/>
            </a:solidFill>
            <a:miter lim="800000"/>
            <a:headEnd/>
            <a:tailEnd type="triangle" w="med" len="med"/>
          </a:ln>
        </p:spPr>
        <p:txBody>
          <a:bodyPr wrap="none"/>
          <a:lstStyle/>
          <a:p>
            <a:endParaRPr lang="en-US"/>
          </a:p>
        </p:txBody>
      </p:sp>
      <p:sp>
        <p:nvSpPr>
          <p:cNvPr id="110602" name="Footer Placeholder 4"/>
          <p:cNvSpPr txBox="1">
            <a:spLocks noGrp="1"/>
          </p:cNvSpPr>
          <p:nvPr/>
        </p:nvSpPr>
        <p:spPr bwMode="auto">
          <a:xfrm>
            <a:off x="2438400" y="6019800"/>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sp>
        <p:nvSpPr>
          <p:cNvPr id="110603" name="Line 15"/>
          <p:cNvSpPr>
            <a:spLocks noChangeShapeType="1"/>
          </p:cNvSpPr>
          <p:nvPr/>
        </p:nvSpPr>
        <p:spPr bwMode="auto">
          <a:xfrm flipH="1">
            <a:off x="3200400" y="2667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0604" name="Line 16"/>
          <p:cNvSpPr>
            <a:spLocks noChangeShapeType="1"/>
          </p:cNvSpPr>
          <p:nvPr/>
        </p:nvSpPr>
        <p:spPr bwMode="auto">
          <a:xfrm flipH="1" flipV="1">
            <a:off x="7045325" y="4495800"/>
            <a:ext cx="0" cy="1066800"/>
          </a:xfrm>
          <a:prstGeom prst="line">
            <a:avLst/>
          </a:prstGeom>
          <a:noFill/>
          <a:ln w="38100">
            <a:solidFill>
              <a:schemeClr val="tx1"/>
            </a:solidFill>
            <a:miter lim="800000"/>
            <a:headEnd/>
            <a:tailEnd type="triangle" w="med" len="med"/>
          </a:ln>
        </p:spPr>
        <p:txBody>
          <a:bodyPr wrap="none"/>
          <a:lstStyle/>
          <a:p>
            <a:endParaRPr lang="en-US"/>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675" y="2024062"/>
            <a:ext cx="1990725" cy="219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529591"/>
      </p:ext>
    </p:extLst>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2"/>
          <p:cNvSpPr>
            <a:spLocks noGrp="1"/>
          </p:cNvSpPr>
          <p:nvPr>
            <p:ph type="ftr" sz="quarter" idx="11"/>
          </p:nvPr>
        </p:nvSpPr>
        <p:spPr/>
        <p:txBody>
          <a:bodyPr/>
          <a:lstStyle/>
          <a:p>
            <a:pPr>
              <a:defRPr/>
            </a:pPr>
            <a:r>
              <a:rPr lang="es-MX"/>
              <a:t>Módulo 7: Cambios a RANs existentes</a:t>
            </a:r>
          </a:p>
        </p:txBody>
      </p:sp>
      <p:sp>
        <p:nvSpPr>
          <p:cNvPr id="51203"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2689BC7B-5089-4ECF-9193-CB2D3F51157B}" type="slidenum">
              <a:rPr lang="en-US" altLang="en-US" sz="1200">
                <a:latin typeface="Calibri" pitchFamily="34" charset="0"/>
              </a:rPr>
              <a:pPr algn="r" eaLnBrk="1" hangingPunct="1"/>
              <a:t>48</a:t>
            </a:fld>
            <a:endParaRPr lang="en-US" altLang="en-US" sz="1200">
              <a:latin typeface="Calibri" pitchFamily="34" charset="0"/>
            </a:endParaRPr>
          </a:p>
        </p:txBody>
      </p:sp>
      <p:sp>
        <p:nvSpPr>
          <p:cNvPr id="51204" name="Text Box 7"/>
          <p:cNvSpPr txBox="1">
            <a:spLocks noChangeArrowheads="1"/>
          </p:cNvSpPr>
          <p:nvPr/>
        </p:nvSpPr>
        <p:spPr bwMode="auto">
          <a:xfrm>
            <a:off x="1143000" y="3962400"/>
            <a:ext cx="5692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en-US" altLang="en-US" sz="2000" b="1">
              <a:latin typeface="Tahoma" pitchFamily="34" charset="0"/>
              <a:cs typeface="Tahoma" pitchFamily="34" charset="0"/>
            </a:endParaRPr>
          </a:p>
        </p:txBody>
      </p:sp>
      <p:sp>
        <p:nvSpPr>
          <p:cNvPr id="51205" name="Rectangle 3"/>
          <p:cNvSpPr>
            <a:spLocks noChangeArrowheads="1"/>
          </p:cNvSpPr>
          <p:nvPr/>
        </p:nvSpPr>
        <p:spPr bwMode="auto">
          <a:xfrm>
            <a:off x="2571750" y="457200"/>
            <a:ext cx="3886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4400">
                <a:latin typeface="Calibri" pitchFamily="34" charset="0"/>
              </a:rPr>
              <a:t>Ejercicio  7 </a:t>
            </a:r>
          </a:p>
        </p:txBody>
      </p:sp>
      <p:sp>
        <p:nvSpPr>
          <p:cNvPr id="51206" name="Rectangle 4"/>
          <p:cNvSpPr>
            <a:spLocks noChangeArrowheads="1"/>
          </p:cNvSpPr>
          <p:nvPr/>
        </p:nvSpPr>
        <p:spPr bwMode="auto">
          <a:xfrm>
            <a:off x="762000" y="4114800"/>
            <a:ext cx="7772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ES" altLang="en-US" sz="3600">
                <a:latin typeface="Calibri" pitchFamily="34" charset="0"/>
              </a:rPr>
              <a:t>Nuevo Recurso en la Mano</a:t>
            </a:r>
            <a:r>
              <a:rPr lang="en-US" altLang="en-US" sz="3600">
                <a:latin typeface="Calibri" pitchFamily="34" charset="0"/>
              </a:rPr>
              <a:t>:</a:t>
            </a:r>
          </a:p>
        </p:txBody>
      </p:sp>
      <p:pic>
        <p:nvPicPr>
          <p:cNvPr id="5120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5538" y="1335088"/>
            <a:ext cx="6981825" cy="34766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208" name="Rectangle 8"/>
          <p:cNvSpPr>
            <a:spLocks noChangeArrowheads="1"/>
          </p:cNvSpPr>
          <p:nvPr/>
        </p:nvSpPr>
        <p:spPr bwMode="auto">
          <a:xfrm>
            <a:off x="762000" y="4876800"/>
            <a:ext cx="7772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ES" altLang="en-US" sz="3600">
                <a:latin typeface="Calibri" pitchFamily="34" charset="0"/>
              </a:rPr>
              <a:t>Nuevo Recurso en Mano</a:t>
            </a:r>
            <a:r>
              <a:rPr lang="en-US" altLang="en-US" sz="3600">
                <a:latin typeface="Calibri" pitchFamily="34" charset="0"/>
              </a:rPr>
              <a:t>:</a:t>
            </a:r>
          </a:p>
        </p:txBody>
      </p:sp>
      <p:pic>
        <p:nvPicPr>
          <p:cNvPr id="5120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 y="5568950"/>
            <a:ext cx="8062913" cy="3571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33412" y="1228986"/>
            <a:ext cx="7858125" cy="5476614"/>
          </a:xfrm>
          <a:prstGeom prst="rect">
            <a:avLst/>
          </a:prstGeom>
          <a:ln>
            <a:solidFill>
              <a:schemeClr val="tx1"/>
            </a:solidFill>
          </a:ln>
        </p:spPr>
      </p:pic>
      <p:sp>
        <p:nvSpPr>
          <p:cNvPr id="114691" name="Rectangle 4"/>
          <p:cNvSpPr>
            <a:spLocks noChangeArrowheads="1"/>
          </p:cNvSpPr>
          <p:nvPr/>
        </p:nvSpPr>
        <p:spPr bwMode="auto">
          <a:xfrm>
            <a:off x="228600" y="381000"/>
            <a:ext cx="8610600" cy="769441"/>
          </a:xfrm>
          <a:prstGeom prst="rect">
            <a:avLst/>
          </a:prstGeom>
          <a:noFill/>
          <a:ln w="9525">
            <a:noFill/>
            <a:miter lim="800000"/>
            <a:headEnd/>
            <a:tailEnd/>
          </a:ln>
        </p:spPr>
        <p:txBody>
          <a:bodyPr wrap="square">
            <a:spAutoFit/>
          </a:bodyPr>
          <a:lstStyle/>
          <a:p>
            <a:pPr algn="ctr"/>
            <a:r>
              <a:rPr lang="en-US" altLang="en-US" sz="4400" dirty="0" err="1" smtClean="0"/>
              <a:t>Ejercicio</a:t>
            </a:r>
            <a:r>
              <a:rPr lang="en-US" altLang="en-US" sz="4400" dirty="0" smtClean="0"/>
              <a:t>  </a:t>
            </a:r>
            <a:r>
              <a:rPr lang="en-US" altLang="en-US" sz="4400" dirty="0"/>
              <a:t>7 – </a:t>
            </a:r>
            <a:r>
              <a:rPr lang="en-US" altLang="en-US" sz="4400" dirty="0" err="1" smtClean="0"/>
              <a:t>Respuesta</a:t>
            </a:r>
            <a:r>
              <a:rPr lang="en-US" altLang="en-US" sz="4400" dirty="0" smtClean="0"/>
              <a:t> </a:t>
            </a:r>
            <a:r>
              <a:rPr lang="en-US" altLang="en-US" sz="4400" dirty="0" err="1" smtClean="0"/>
              <a:t>Sugerida</a:t>
            </a:r>
            <a:endParaRPr lang="en-US" altLang="en-US" sz="4400" dirty="0"/>
          </a:p>
        </p:txBody>
      </p:sp>
      <p:sp>
        <p:nvSpPr>
          <p:cNvPr id="114692" name="Line 5"/>
          <p:cNvSpPr>
            <a:spLocks noChangeShapeType="1"/>
          </p:cNvSpPr>
          <p:nvPr/>
        </p:nvSpPr>
        <p:spPr bwMode="auto">
          <a:xfrm flipH="1">
            <a:off x="2574925" y="146685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4693" name="Line 6"/>
          <p:cNvSpPr>
            <a:spLocks noChangeShapeType="1"/>
          </p:cNvSpPr>
          <p:nvPr/>
        </p:nvSpPr>
        <p:spPr bwMode="auto">
          <a:xfrm flipH="1">
            <a:off x="4724400" y="2133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4694" name="Line 7"/>
          <p:cNvSpPr>
            <a:spLocks noChangeShapeType="1"/>
          </p:cNvSpPr>
          <p:nvPr/>
        </p:nvSpPr>
        <p:spPr bwMode="auto">
          <a:xfrm flipH="1">
            <a:off x="3402379" y="3124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4695" name="Line 8"/>
          <p:cNvSpPr>
            <a:spLocks noChangeShapeType="1"/>
          </p:cNvSpPr>
          <p:nvPr/>
        </p:nvSpPr>
        <p:spPr bwMode="auto">
          <a:xfrm flipH="1">
            <a:off x="3200400" y="3352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4696" name="Line 9"/>
          <p:cNvSpPr>
            <a:spLocks noChangeShapeType="1"/>
          </p:cNvSpPr>
          <p:nvPr/>
        </p:nvSpPr>
        <p:spPr bwMode="auto">
          <a:xfrm flipH="1" flipV="1">
            <a:off x="3429000" y="3581400"/>
            <a:ext cx="838200" cy="0"/>
          </a:xfrm>
          <a:prstGeom prst="line">
            <a:avLst/>
          </a:prstGeom>
          <a:noFill/>
          <a:ln w="38100">
            <a:solidFill>
              <a:schemeClr val="tx1"/>
            </a:solidFill>
            <a:miter lim="800000"/>
            <a:headEnd/>
            <a:tailEnd type="triangle" w="med" len="med"/>
          </a:ln>
        </p:spPr>
        <p:txBody>
          <a:bodyPr wrap="none"/>
          <a:lstStyle/>
          <a:p>
            <a:endParaRPr lang="en-US"/>
          </a:p>
        </p:txBody>
      </p:sp>
      <p:sp>
        <p:nvSpPr>
          <p:cNvPr id="114697" name="Line 14"/>
          <p:cNvSpPr>
            <a:spLocks noChangeShapeType="1"/>
          </p:cNvSpPr>
          <p:nvPr/>
        </p:nvSpPr>
        <p:spPr bwMode="auto">
          <a:xfrm flipH="1" flipV="1">
            <a:off x="3886200" y="3810000"/>
            <a:ext cx="838200" cy="0"/>
          </a:xfrm>
          <a:prstGeom prst="line">
            <a:avLst/>
          </a:prstGeom>
          <a:noFill/>
          <a:ln w="38100">
            <a:solidFill>
              <a:schemeClr val="tx1"/>
            </a:solidFill>
            <a:miter lim="800000"/>
            <a:headEnd/>
            <a:tailEnd type="triangle" w="med" len="med"/>
          </a:ln>
        </p:spPr>
        <p:txBody>
          <a:bodyPr wrap="none"/>
          <a:lstStyle/>
          <a:p>
            <a:endParaRPr lang="en-US"/>
          </a:p>
        </p:txBody>
      </p:sp>
      <p:sp>
        <p:nvSpPr>
          <p:cNvPr id="114698" name="Line 15"/>
          <p:cNvSpPr>
            <a:spLocks noChangeShapeType="1"/>
          </p:cNvSpPr>
          <p:nvPr/>
        </p:nvSpPr>
        <p:spPr bwMode="auto">
          <a:xfrm flipH="1" flipV="1">
            <a:off x="3429000" y="4038600"/>
            <a:ext cx="838200" cy="0"/>
          </a:xfrm>
          <a:prstGeom prst="line">
            <a:avLst/>
          </a:prstGeom>
          <a:noFill/>
          <a:ln w="38100">
            <a:solidFill>
              <a:schemeClr val="tx1"/>
            </a:solidFill>
            <a:miter lim="800000"/>
            <a:headEnd/>
            <a:tailEnd type="triangle" w="med" len="med"/>
          </a:ln>
        </p:spPr>
        <p:txBody>
          <a:bodyPr wrap="none"/>
          <a:lstStyle/>
          <a:p>
            <a:endParaRPr lang="en-US"/>
          </a:p>
        </p:txBody>
      </p:sp>
      <p:sp>
        <p:nvSpPr>
          <p:cNvPr id="114699" name="Line 16"/>
          <p:cNvSpPr>
            <a:spLocks noChangeShapeType="1"/>
          </p:cNvSpPr>
          <p:nvPr/>
        </p:nvSpPr>
        <p:spPr bwMode="auto">
          <a:xfrm flipH="1" flipV="1">
            <a:off x="2209800" y="4203700"/>
            <a:ext cx="838200" cy="0"/>
          </a:xfrm>
          <a:prstGeom prst="line">
            <a:avLst/>
          </a:prstGeom>
          <a:noFill/>
          <a:ln w="38100">
            <a:solidFill>
              <a:schemeClr val="tx1"/>
            </a:solidFill>
            <a:miter lim="800000"/>
            <a:headEnd/>
            <a:tailEnd type="triangle" w="med" len="med"/>
          </a:ln>
        </p:spPr>
        <p:txBody>
          <a:bodyPr wrap="none"/>
          <a:lstStyle/>
          <a:p>
            <a:endParaRPr lang="en-US"/>
          </a:p>
        </p:txBody>
      </p:sp>
      <p:sp>
        <p:nvSpPr>
          <p:cNvPr id="114700" name="Line 19"/>
          <p:cNvSpPr>
            <a:spLocks noChangeShapeType="1"/>
          </p:cNvSpPr>
          <p:nvPr/>
        </p:nvSpPr>
        <p:spPr bwMode="auto">
          <a:xfrm flipH="1">
            <a:off x="3140075" y="4927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4701" name="Line 20"/>
          <p:cNvSpPr>
            <a:spLocks noChangeShapeType="1"/>
          </p:cNvSpPr>
          <p:nvPr/>
        </p:nvSpPr>
        <p:spPr bwMode="auto">
          <a:xfrm flipH="1">
            <a:off x="3667125" y="4689475"/>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4702" name="Line 21"/>
          <p:cNvSpPr>
            <a:spLocks noChangeShapeType="1"/>
          </p:cNvSpPr>
          <p:nvPr/>
        </p:nvSpPr>
        <p:spPr bwMode="auto">
          <a:xfrm flipH="1">
            <a:off x="1708150" y="4441825"/>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4703" name="Line 22"/>
          <p:cNvSpPr>
            <a:spLocks noChangeShapeType="1"/>
          </p:cNvSpPr>
          <p:nvPr/>
        </p:nvSpPr>
        <p:spPr bwMode="auto">
          <a:xfrm flipH="1">
            <a:off x="4114800" y="51054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4704" name="Line 23"/>
          <p:cNvSpPr>
            <a:spLocks noChangeShapeType="1"/>
          </p:cNvSpPr>
          <p:nvPr/>
        </p:nvSpPr>
        <p:spPr bwMode="auto">
          <a:xfrm flipH="1">
            <a:off x="3657600" y="53340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4705" name="Line 24"/>
          <p:cNvSpPr>
            <a:spLocks noChangeShapeType="1"/>
          </p:cNvSpPr>
          <p:nvPr/>
        </p:nvSpPr>
        <p:spPr bwMode="auto">
          <a:xfrm flipH="1">
            <a:off x="8382000" y="64008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4706" name="Line 25"/>
          <p:cNvSpPr>
            <a:spLocks noChangeShapeType="1"/>
          </p:cNvSpPr>
          <p:nvPr/>
        </p:nvSpPr>
        <p:spPr bwMode="auto">
          <a:xfrm flipH="1">
            <a:off x="4038600" y="61722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114707" name="Line 26"/>
          <p:cNvSpPr>
            <a:spLocks noChangeShapeType="1"/>
          </p:cNvSpPr>
          <p:nvPr/>
        </p:nvSpPr>
        <p:spPr bwMode="auto">
          <a:xfrm flipH="1">
            <a:off x="6248400" y="5943600"/>
            <a:ext cx="685800" cy="0"/>
          </a:xfrm>
          <a:prstGeom prst="line">
            <a:avLst/>
          </a:prstGeom>
          <a:noFill/>
          <a:ln w="38100">
            <a:solidFill>
              <a:schemeClr val="tx1"/>
            </a:solidFill>
            <a:miter lim="800000"/>
            <a:headEnd/>
            <a:tailEnd type="triangle" w="med" len="med"/>
          </a:ln>
        </p:spPr>
        <p:txBody>
          <a:bodyPr wrap="none"/>
          <a:lstStyle/>
          <a:p>
            <a:endParaRPr lang="en-US"/>
          </a:p>
        </p:txBody>
      </p:sp>
      <p:sp>
        <p:nvSpPr>
          <p:cNvPr id="23" name="Line 23"/>
          <p:cNvSpPr>
            <a:spLocks noChangeShapeType="1"/>
          </p:cNvSpPr>
          <p:nvPr/>
        </p:nvSpPr>
        <p:spPr bwMode="auto">
          <a:xfrm flipH="1">
            <a:off x="3810000" y="5562600"/>
            <a:ext cx="685800" cy="0"/>
          </a:xfrm>
          <a:prstGeom prst="line">
            <a:avLst/>
          </a:prstGeom>
          <a:noFill/>
          <a:ln w="38100">
            <a:solidFill>
              <a:schemeClr val="tx1"/>
            </a:solidFill>
            <a:miter lim="800000"/>
            <a:headEnd/>
            <a:tailEnd type="triangle" w="med" len="med"/>
          </a:ln>
        </p:spPr>
        <p:txBody>
          <a:bodyPr wrap="none"/>
          <a:lstStyle/>
          <a:p>
            <a:endParaRPr lang="en-US"/>
          </a:p>
        </p:txBody>
      </p:sp>
    </p:spTree>
    <p:extLst>
      <p:ext uri="{BB962C8B-B14F-4D97-AF65-F5344CB8AC3E}">
        <p14:creationId xmlns:p14="http://schemas.microsoft.com/office/powerpoint/2010/main" val="3903341869"/>
      </p:ext>
    </p:extLst>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p:cNvSpPr>
            <a:spLocks noGrp="1"/>
          </p:cNvSpPr>
          <p:nvPr>
            <p:ph type="ftr" sz="quarter" idx="11"/>
          </p:nvPr>
        </p:nvSpPr>
        <p:spPr/>
        <p:txBody>
          <a:bodyPr/>
          <a:lstStyle/>
          <a:p>
            <a:pPr>
              <a:defRPr/>
            </a:pPr>
            <a:r>
              <a:rPr lang="es-MX"/>
              <a:t>Módulo 7: Cambios a RANs existentes</a:t>
            </a:r>
          </a:p>
        </p:txBody>
      </p:sp>
      <p:sp>
        <p:nvSpPr>
          <p:cNvPr id="53251"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4BB8BDEA-EA00-4F9D-8CCD-857A0F560A4F}" type="slidenum">
              <a:rPr lang="en-US" altLang="en-US" sz="1200">
                <a:latin typeface="Calibri" pitchFamily="34" charset="0"/>
              </a:rPr>
              <a:pPr algn="r" eaLnBrk="1" hangingPunct="1"/>
              <a:t>50</a:t>
            </a:fld>
            <a:endParaRPr lang="en-US" altLang="en-US" sz="1200">
              <a:latin typeface="Calibri" pitchFamily="34" charset="0"/>
            </a:endParaRPr>
          </a:p>
        </p:txBody>
      </p:sp>
      <p:sp>
        <p:nvSpPr>
          <p:cNvPr id="53252" name="Text Box 7"/>
          <p:cNvSpPr txBox="1">
            <a:spLocks noChangeArrowheads="1"/>
          </p:cNvSpPr>
          <p:nvPr/>
        </p:nvSpPr>
        <p:spPr bwMode="auto">
          <a:xfrm>
            <a:off x="1143000" y="3962400"/>
            <a:ext cx="5692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endParaRPr lang="en-US" altLang="en-US" sz="2000" b="1">
              <a:latin typeface="Tahoma" pitchFamily="34" charset="0"/>
              <a:cs typeface="Tahoma" pitchFamily="34" charset="0"/>
            </a:endParaRPr>
          </a:p>
        </p:txBody>
      </p:sp>
      <p:sp>
        <p:nvSpPr>
          <p:cNvPr id="53253" name="Rectangle 3"/>
          <p:cNvSpPr>
            <a:spLocks noChangeArrowheads="1"/>
          </p:cNvSpPr>
          <p:nvPr/>
        </p:nvSpPr>
        <p:spPr bwMode="auto">
          <a:xfrm>
            <a:off x="2571750" y="457200"/>
            <a:ext cx="3886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4400">
                <a:latin typeface="Calibri" pitchFamily="34" charset="0"/>
              </a:rPr>
              <a:t>Ejercicio  8</a:t>
            </a:r>
            <a:endParaRPr lang="en-US" altLang="en-US" sz="4400">
              <a:latin typeface="Calibri" pitchFamily="34" charset="0"/>
            </a:endParaRPr>
          </a:p>
        </p:txBody>
      </p:sp>
      <p:sp>
        <p:nvSpPr>
          <p:cNvPr id="53254" name="Rectangle 4"/>
          <p:cNvSpPr>
            <a:spLocks noChangeArrowheads="1"/>
          </p:cNvSpPr>
          <p:nvPr/>
        </p:nvSpPr>
        <p:spPr bwMode="auto">
          <a:xfrm>
            <a:off x="685800" y="3657600"/>
            <a:ext cx="7772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3600">
                <a:latin typeface="Calibri" pitchFamily="34" charset="0"/>
              </a:rPr>
              <a:t>Nuevo Recurso en mano:</a:t>
            </a:r>
          </a:p>
        </p:txBody>
      </p:sp>
      <p:pic>
        <p:nvPicPr>
          <p:cNvPr id="5325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58900"/>
            <a:ext cx="8686800" cy="2362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325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495800"/>
            <a:ext cx="8839200" cy="757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4"/>
          <p:cNvSpPr>
            <a:spLocks noChangeArrowheads="1"/>
          </p:cNvSpPr>
          <p:nvPr/>
        </p:nvSpPr>
        <p:spPr bwMode="auto">
          <a:xfrm>
            <a:off x="76200" y="381000"/>
            <a:ext cx="8839200" cy="769441"/>
          </a:xfrm>
          <a:prstGeom prst="rect">
            <a:avLst/>
          </a:prstGeom>
          <a:noFill/>
          <a:ln w="9525">
            <a:noFill/>
            <a:miter lim="800000"/>
            <a:headEnd/>
            <a:tailEnd/>
          </a:ln>
        </p:spPr>
        <p:txBody>
          <a:bodyPr wrap="square">
            <a:spAutoFit/>
          </a:bodyPr>
          <a:lstStyle/>
          <a:p>
            <a:pPr algn="ctr"/>
            <a:r>
              <a:rPr lang="en-US" altLang="en-US" sz="4400" dirty="0" err="1" smtClean="0"/>
              <a:t>Ejercicio</a:t>
            </a:r>
            <a:r>
              <a:rPr lang="en-US" altLang="en-US" sz="4400" dirty="0" smtClean="0"/>
              <a:t> </a:t>
            </a:r>
            <a:r>
              <a:rPr lang="en-US" altLang="en-US" sz="4400" dirty="0"/>
              <a:t>8 – </a:t>
            </a:r>
            <a:r>
              <a:rPr lang="en-US" altLang="en-US" sz="4400" dirty="0" err="1" smtClean="0"/>
              <a:t>Respuesta</a:t>
            </a:r>
            <a:r>
              <a:rPr lang="en-US" altLang="en-US" sz="4400" dirty="0" smtClean="0"/>
              <a:t> </a:t>
            </a:r>
            <a:r>
              <a:rPr lang="en-US" altLang="en-US" sz="4400" dirty="0" err="1" smtClean="0"/>
              <a:t>Sugerida</a:t>
            </a:r>
            <a:endParaRPr lang="en-US" altLang="en-US" sz="4400" dirty="0"/>
          </a:p>
        </p:txBody>
      </p:sp>
      <p:sp>
        <p:nvSpPr>
          <p:cNvPr id="118786" name="Footer Placeholder 4"/>
          <p:cNvSpPr txBox="1">
            <a:spLocks noGrp="1"/>
          </p:cNvSpPr>
          <p:nvPr/>
        </p:nvSpPr>
        <p:spPr bwMode="auto">
          <a:xfrm>
            <a:off x="2514600" y="6340475"/>
            <a:ext cx="4343400" cy="517525"/>
          </a:xfrm>
          <a:prstGeom prst="rect">
            <a:avLst/>
          </a:prstGeom>
          <a:noFill/>
          <a:ln w="9525">
            <a:noFill/>
            <a:miter lim="800000"/>
            <a:headEnd/>
            <a:tailEnd/>
          </a:ln>
        </p:spPr>
        <p:txBody>
          <a:bodyPr anchor="ctr"/>
          <a:lstStyle/>
          <a:p>
            <a:pPr algn="ctr"/>
            <a:r>
              <a:rPr lang="en-US" altLang="en-US" sz="1200">
                <a:solidFill>
                  <a:srgbClr val="898989"/>
                </a:solidFill>
              </a:rPr>
              <a:t>Module 7. Making Changes to Existing Name and Work/Expression Authority Records</a:t>
            </a:r>
          </a:p>
        </p:txBody>
      </p:sp>
      <p:pic>
        <p:nvPicPr>
          <p:cNvPr id="118787" name="Picture 15"/>
          <p:cNvPicPr>
            <a:picLocks noChangeAspect="1" noChangeArrowheads="1"/>
          </p:cNvPicPr>
          <p:nvPr/>
        </p:nvPicPr>
        <p:blipFill>
          <a:blip r:embed="rId3"/>
          <a:srcRect/>
          <a:stretch>
            <a:fillRect/>
          </a:stretch>
        </p:blipFill>
        <p:spPr bwMode="auto">
          <a:xfrm>
            <a:off x="990600" y="1295400"/>
            <a:ext cx="7077075" cy="1501775"/>
          </a:xfrm>
          <a:prstGeom prst="rect">
            <a:avLst/>
          </a:prstGeom>
          <a:noFill/>
          <a:ln w="9525">
            <a:solidFill>
              <a:schemeClr val="tx1"/>
            </a:solidFill>
            <a:miter lim="800000"/>
            <a:headEnd/>
            <a:tailEnd/>
          </a:ln>
        </p:spPr>
      </p:pic>
      <p:sp>
        <p:nvSpPr>
          <p:cNvPr id="118788" name="Line 16"/>
          <p:cNvSpPr>
            <a:spLocks noChangeShapeType="1"/>
          </p:cNvSpPr>
          <p:nvPr/>
        </p:nvSpPr>
        <p:spPr bwMode="auto">
          <a:xfrm flipV="1">
            <a:off x="914400" y="1295400"/>
            <a:ext cx="7239000" cy="1447800"/>
          </a:xfrm>
          <a:prstGeom prst="line">
            <a:avLst/>
          </a:prstGeom>
          <a:noFill/>
          <a:ln w="38100">
            <a:solidFill>
              <a:schemeClr val="tx1"/>
            </a:solidFill>
            <a:miter lim="800000"/>
            <a:headEnd/>
            <a:tailEnd/>
          </a:ln>
        </p:spPr>
        <p:txBody>
          <a:bodyPr wrap="none"/>
          <a:lstStyle/>
          <a:p>
            <a:endParaRPr lang="en-US"/>
          </a:p>
        </p:txBody>
      </p:sp>
      <p:pic>
        <p:nvPicPr>
          <p:cNvPr id="118789" name="Picture 17"/>
          <p:cNvPicPr>
            <a:picLocks noChangeAspect="1" noChangeArrowheads="1"/>
          </p:cNvPicPr>
          <p:nvPr/>
        </p:nvPicPr>
        <p:blipFill>
          <a:blip r:embed="rId4"/>
          <a:srcRect/>
          <a:stretch>
            <a:fillRect/>
          </a:stretch>
        </p:blipFill>
        <p:spPr bwMode="auto">
          <a:xfrm>
            <a:off x="990600" y="4495800"/>
            <a:ext cx="7248525" cy="1666875"/>
          </a:xfrm>
          <a:prstGeom prst="rect">
            <a:avLst/>
          </a:prstGeom>
          <a:noFill/>
          <a:ln w="9525">
            <a:solidFill>
              <a:schemeClr val="tx1"/>
            </a:solidFill>
            <a:miter lim="800000"/>
            <a:headEnd/>
            <a:tailEnd/>
          </a:ln>
        </p:spPr>
      </p:pic>
      <p:pic>
        <p:nvPicPr>
          <p:cNvPr id="118790" name="Picture 18"/>
          <p:cNvPicPr>
            <a:picLocks noChangeAspect="1" noChangeArrowheads="1"/>
          </p:cNvPicPr>
          <p:nvPr/>
        </p:nvPicPr>
        <p:blipFill>
          <a:blip r:embed="rId5"/>
          <a:srcRect/>
          <a:stretch>
            <a:fillRect/>
          </a:stretch>
        </p:blipFill>
        <p:spPr bwMode="auto">
          <a:xfrm>
            <a:off x="990600" y="2921000"/>
            <a:ext cx="7210425" cy="1428750"/>
          </a:xfrm>
          <a:prstGeom prst="rect">
            <a:avLst/>
          </a:prstGeom>
          <a:noFill/>
          <a:ln w="9525">
            <a:solidFill>
              <a:schemeClr val="tx1"/>
            </a:solidFill>
            <a:miter lim="800000"/>
            <a:headEnd/>
            <a:tailEnd/>
          </a:ln>
        </p:spPr>
      </p:pic>
      <p:pic>
        <p:nvPicPr>
          <p:cNvPr id="717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61013" y="5029200"/>
            <a:ext cx="8477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8635812"/>
      </p:ext>
    </p:extLst>
  </p:cSld>
  <p:clrMapOvr>
    <a:masterClrMapping/>
  </p:clrMapOvr>
  <p:transition spd="med">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55299"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4D3219B2-054E-4C7A-9B47-5CAE01D79975}" type="slidenum">
              <a:rPr lang="en-US" altLang="en-US" sz="1200">
                <a:latin typeface="Calibri" pitchFamily="34" charset="0"/>
              </a:rPr>
              <a:pPr algn="r" eaLnBrk="1" hangingPunct="1"/>
              <a:t>52</a:t>
            </a:fld>
            <a:endParaRPr lang="en-US" altLang="en-US" sz="1200">
              <a:latin typeface="Calibri" pitchFamily="34" charset="0"/>
            </a:endParaRPr>
          </a:p>
        </p:txBody>
      </p:sp>
      <p:sp>
        <p:nvSpPr>
          <p:cNvPr id="55300" name="Rectangle 2"/>
          <p:cNvSpPr>
            <a:spLocks noGrp="1" noChangeArrowheads="1"/>
          </p:cNvSpPr>
          <p:nvPr>
            <p:ph type="title" idx="4294967295"/>
          </p:nvPr>
        </p:nvSpPr>
        <p:spPr>
          <a:xfrm>
            <a:off x="609600" y="228600"/>
            <a:ext cx="7924800" cy="1143000"/>
          </a:xfrm>
        </p:spPr>
        <p:txBody>
          <a:bodyPr anchor="b"/>
          <a:lstStyle/>
          <a:p>
            <a:pPr eaLnBrk="1" hangingPunct="1"/>
            <a:r>
              <a:rPr lang="es-MX" altLang="en-US" sz="4000" smtClean="0">
                <a:solidFill>
                  <a:schemeClr val="tx1"/>
                </a:solidFill>
              </a:rPr>
              <a:t>Si no se encontró algo - crear un RAN</a:t>
            </a:r>
          </a:p>
        </p:txBody>
      </p:sp>
      <p:sp>
        <p:nvSpPr>
          <p:cNvPr id="55301" name="Rectangle 3"/>
          <p:cNvSpPr>
            <a:spLocks noGrp="1" noChangeArrowheads="1"/>
          </p:cNvSpPr>
          <p:nvPr>
            <p:ph type="body" sz="half" idx="4294967295"/>
          </p:nvPr>
        </p:nvSpPr>
        <p:spPr>
          <a:xfrm>
            <a:off x="538163" y="1600200"/>
            <a:ext cx="8067675" cy="2933700"/>
          </a:xfrm>
        </p:spPr>
        <p:txBody>
          <a:bodyPr/>
          <a:lstStyle/>
          <a:p>
            <a:pPr eaLnBrk="1" hangingPunct="1">
              <a:lnSpc>
                <a:spcPct val="80000"/>
              </a:lnSpc>
            </a:pPr>
            <a:endParaRPr lang="en-US" altLang="en-US" sz="2000" smtClean="0"/>
          </a:p>
          <a:p>
            <a:pPr eaLnBrk="1" hangingPunct="1">
              <a:lnSpc>
                <a:spcPct val="80000"/>
              </a:lnSpc>
            </a:pPr>
            <a:r>
              <a:rPr lang="es-ES" altLang="en-US" sz="2000" smtClean="0"/>
              <a:t>¿</a:t>
            </a:r>
            <a:r>
              <a:rPr lang="es-ES" altLang="en-US" sz="2800" smtClean="0"/>
              <a:t>Qué campos son absolutamente necesarios?</a:t>
            </a:r>
            <a:br>
              <a:rPr lang="es-ES" altLang="en-US" sz="2800" smtClean="0"/>
            </a:br>
            <a:endParaRPr lang="es-ES" altLang="en-US" sz="2800" smtClean="0"/>
          </a:p>
          <a:p>
            <a:pPr eaLnBrk="1" hangingPunct="1">
              <a:lnSpc>
                <a:spcPct val="80000"/>
              </a:lnSpc>
            </a:pPr>
            <a:r>
              <a:rPr lang="es-ES" altLang="en-US" sz="2800" smtClean="0"/>
              <a:t>¿Qué información se debe incluir?</a:t>
            </a:r>
            <a:r>
              <a:rPr lang="en-US" altLang="en-US" sz="2800" smtClean="0"/>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56323"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F9D17FB8-B4CC-4BBE-928F-B44765823D00}" type="slidenum">
              <a:rPr lang="en-US" altLang="en-US" sz="1200">
                <a:latin typeface="Calibri" pitchFamily="34" charset="0"/>
              </a:rPr>
              <a:pPr algn="r" eaLnBrk="1" hangingPunct="1"/>
              <a:t>53</a:t>
            </a:fld>
            <a:endParaRPr lang="en-US" altLang="en-US" sz="1200">
              <a:latin typeface="Calibri" pitchFamily="34" charset="0"/>
            </a:endParaRPr>
          </a:p>
        </p:txBody>
      </p:sp>
      <p:sp>
        <p:nvSpPr>
          <p:cNvPr id="56324" name="Rectangle 4"/>
          <p:cNvSpPr>
            <a:spLocks noGrp="1" noChangeArrowheads="1"/>
          </p:cNvSpPr>
          <p:nvPr>
            <p:ph type="title" idx="4294967295"/>
          </p:nvPr>
        </p:nvSpPr>
        <p:spPr>
          <a:xfrm>
            <a:off x="800100" y="274638"/>
            <a:ext cx="7337425" cy="533400"/>
          </a:xfrm>
        </p:spPr>
        <p:txBody>
          <a:bodyPr anchor="b"/>
          <a:lstStyle/>
          <a:p>
            <a:pPr eaLnBrk="1" hangingPunct="1"/>
            <a:r>
              <a:rPr lang="es-MX" altLang="en-US" sz="4000" smtClean="0">
                <a:solidFill>
                  <a:schemeClr val="tx1"/>
                </a:solidFill>
              </a:rPr>
              <a:t>Nombres de Personas</a:t>
            </a:r>
            <a:endParaRPr lang="en-US" altLang="en-US" sz="4000" smtClean="0">
              <a:solidFill>
                <a:schemeClr val="tx1"/>
              </a:solidFill>
            </a:endParaRPr>
          </a:p>
        </p:txBody>
      </p:sp>
      <p:sp>
        <p:nvSpPr>
          <p:cNvPr id="56325" name="Rectangle 5"/>
          <p:cNvSpPr>
            <a:spLocks noGrp="1" noChangeArrowheads="1"/>
          </p:cNvSpPr>
          <p:nvPr>
            <p:ph type="body" sz="half" idx="4294967295"/>
          </p:nvPr>
        </p:nvSpPr>
        <p:spPr>
          <a:xfrm>
            <a:off x="457200" y="1143000"/>
            <a:ext cx="8305800" cy="5257800"/>
          </a:xfrm>
        </p:spPr>
        <p:txBody>
          <a:bodyPr/>
          <a:lstStyle/>
          <a:p>
            <a:pPr eaLnBrk="1" hangingPunct="1"/>
            <a:r>
              <a:rPr lang="es-MX" altLang="en-US" b="1" dirty="0" smtClean="0"/>
              <a:t>Nombre preferido (MARC 100)  </a:t>
            </a:r>
            <a:r>
              <a:rPr lang="es-MX" altLang="en-US" b="1" dirty="0" smtClean="0">
                <a:solidFill>
                  <a:schemeClr val="folHlink"/>
                </a:solidFill>
              </a:rPr>
              <a:t>[NÚCLEO]</a:t>
            </a:r>
          </a:p>
          <a:p>
            <a:pPr eaLnBrk="1" hangingPunct="1"/>
            <a:r>
              <a:rPr lang="es-MX" altLang="en-US" b="1" dirty="0" smtClean="0"/>
              <a:t>Fecha de nacimiento y/o fallecimiento de la persona (MARC 046) </a:t>
            </a:r>
            <a:r>
              <a:rPr lang="es-MX" altLang="en-US" b="1" dirty="0" smtClean="0">
                <a:solidFill>
                  <a:schemeClr val="folHlink"/>
                </a:solidFill>
              </a:rPr>
              <a:t>[NÚCLEO]</a:t>
            </a:r>
          </a:p>
          <a:p>
            <a:pPr eaLnBrk="1" hangingPunct="1"/>
            <a:r>
              <a:rPr lang="es-MX" altLang="en-US" b="1" dirty="0" smtClean="0"/>
              <a:t>Titulo de la persona (MARC 368) </a:t>
            </a:r>
            <a:r>
              <a:rPr lang="es-MX" altLang="en-US" b="1" dirty="0" smtClean="0">
                <a:solidFill>
                  <a:schemeClr val="folHlink"/>
                </a:solidFill>
              </a:rPr>
              <a:t>[NÚCLEO]</a:t>
            </a:r>
          </a:p>
          <a:p>
            <a:pPr eaLnBrk="1" hangingPunct="1"/>
            <a:r>
              <a:rPr lang="es-MX" altLang="en-US" b="1" dirty="0" smtClean="0"/>
              <a:t>Otra designación asociada con la persona (MARC 368) </a:t>
            </a:r>
            <a:r>
              <a:rPr lang="es-MX" altLang="en-US" b="1" dirty="0" smtClean="0">
                <a:solidFill>
                  <a:schemeClr val="folHlink"/>
                </a:solidFill>
              </a:rPr>
              <a:t>[NÚCLEO]</a:t>
            </a:r>
          </a:p>
          <a:p>
            <a:pPr eaLnBrk="1" hangingPunct="1"/>
            <a:r>
              <a:rPr lang="es-MX" altLang="en-US" dirty="0" smtClean="0"/>
              <a:t>Forma mas completa del nombre de la  persona (MARC 378) </a:t>
            </a:r>
            <a:r>
              <a:rPr lang="es-MX" altLang="en-US" dirty="0" smtClean="0">
                <a:solidFill>
                  <a:srgbClr val="336600"/>
                </a:solidFill>
              </a:rPr>
              <a:t>[</a:t>
            </a:r>
            <a:r>
              <a:rPr lang="es-MX" altLang="en-US" dirty="0" smtClean="0">
                <a:solidFill>
                  <a:schemeClr val="folHlink"/>
                </a:solidFill>
              </a:rPr>
              <a:t>NÚCLEO</a:t>
            </a:r>
            <a:r>
              <a:rPr lang="es-MX" altLang="en-US" dirty="0" smtClean="0">
                <a:solidFill>
                  <a:srgbClr val="336600"/>
                </a:solidFill>
              </a:rPr>
              <a:t> si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57347"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35366306-8852-422A-ABEA-3ED89FD2E609}" type="slidenum">
              <a:rPr lang="en-US" altLang="en-US" sz="1200">
                <a:latin typeface="Calibri" pitchFamily="34" charset="0"/>
              </a:rPr>
              <a:pPr algn="r" eaLnBrk="1" hangingPunct="1"/>
              <a:t>54</a:t>
            </a:fld>
            <a:endParaRPr lang="en-US" altLang="en-US" sz="1200">
              <a:latin typeface="Calibri" pitchFamily="34" charset="0"/>
            </a:endParaRPr>
          </a:p>
        </p:txBody>
      </p:sp>
      <p:sp>
        <p:nvSpPr>
          <p:cNvPr id="57348" name="Rectangle 4"/>
          <p:cNvSpPr>
            <a:spLocks noGrp="1" noChangeArrowheads="1"/>
          </p:cNvSpPr>
          <p:nvPr>
            <p:ph type="title" idx="4294967295"/>
          </p:nvPr>
        </p:nvSpPr>
        <p:spPr>
          <a:xfrm>
            <a:off x="609600" y="215900"/>
            <a:ext cx="8153400" cy="838200"/>
          </a:xfrm>
        </p:spPr>
        <p:txBody>
          <a:bodyPr anchor="b"/>
          <a:lstStyle/>
          <a:p>
            <a:pPr eaLnBrk="1" hangingPunct="1"/>
            <a:r>
              <a:rPr lang="es-MX" altLang="en-US" smtClean="0">
                <a:solidFill>
                  <a:schemeClr val="tx1"/>
                </a:solidFill>
              </a:rPr>
              <a:t>Nombres de Personas</a:t>
            </a:r>
            <a:endParaRPr lang="en-US" altLang="en-US" smtClean="0">
              <a:solidFill>
                <a:schemeClr val="tx1"/>
              </a:solidFill>
            </a:endParaRPr>
          </a:p>
        </p:txBody>
      </p:sp>
      <p:sp>
        <p:nvSpPr>
          <p:cNvPr id="57349" name="Rectangle 5"/>
          <p:cNvSpPr>
            <a:spLocks noGrp="1" noChangeArrowheads="1"/>
          </p:cNvSpPr>
          <p:nvPr>
            <p:ph type="body" sz="half" idx="4294967295"/>
          </p:nvPr>
        </p:nvSpPr>
        <p:spPr>
          <a:xfrm>
            <a:off x="257175" y="1371600"/>
            <a:ext cx="8686800" cy="5029200"/>
          </a:xfrm>
        </p:spPr>
        <p:txBody>
          <a:bodyPr/>
          <a:lstStyle/>
          <a:p>
            <a:pPr eaLnBrk="1" hangingPunct="1"/>
            <a:r>
              <a:rPr lang="es-MX" altLang="en-US" dirty="0" smtClean="0"/>
              <a:t>Periodo de actividad de la persona (MARC 046) </a:t>
            </a:r>
            <a:r>
              <a:rPr lang="es-MX" altLang="en-US" dirty="0" smtClean="0">
                <a:solidFill>
                  <a:srgbClr val="336600"/>
                </a:solidFill>
              </a:rPr>
              <a:t>[</a:t>
            </a:r>
            <a:r>
              <a:rPr lang="es-MX" altLang="en-US" dirty="0" smtClean="0">
                <a:solidFill>
                  <a:schemeClr val="folHlink"/>
                </a:solidFill>
              </a:rPr>
              <a:t>NÚCLEO</a:t>
            </a:r>
            <a:r>
              <a:rPr lang="es-MX" altLang="en-US" dirty="0" smtClean="0">
                <a:solidFill>
                  <a:srgbClr val="336600"/>
                </a:solidFill>
              </a:rPr>
              <a:t> si…]</a:t>
            </a:r>
          </a:p>
          <a:p>
            <a:pPr eaLnBrk="1" hangingPunct="1"/>
            <a:r>
              <a:rPr lang="es-MX" altLang="en-US" dirty="0" smtClean="0"/>
              <a:t>Profesión u Ocupación (MARC 374) </a:t>
            </a:r>
            <a:r>
              <a:rPr lang="es-MX" altLang="en-US" dirty="0" smtClean="0">
                <a:solidFill>
                  <a:srgbClr val="336600"/>
                </a:solidFill>
              </a:rPr>
              <a:t>[</a:t>
            </a:r>
            <a:r>
              <a:rPr lang="es-MX" altLang="en-US" dirty="0" smtClean="0">
                <a:solidFill>
                  <a:schemeClr val="folHlink"/>
                </a:solidFill>
              </a:rPr>
              <a:t>NÚCLEO</a:t>
            </a:r>
            <a:r>
              <a:rPr lang="es-MX" altLang="en-US" dirty="0" smtClean="0">
                <a:solidFill>
                  <a:srgbClr val="336600"/>
                </a:solidFill>
              </a:rPr>
              <a:t> si…]</a:t>
            </a:r>
          </a:p>
          <a:p>
            <a:pPr eaLnBrk="1" hangingPunct="1"/>
            <a:r>
              <a:rPr lang="es-MX" altLang="en-US" dirty="0" smtClean="0"/>
              <a:t>Género (MARC 375)</a:t>
            </a:r>
          </a:p>
          <a:p>
            <a:pPr eaLnBrk="1" hangingPunct="1"/>
            <a:r>
              <a:rPr lang="es-MX" altLang="en-US" dirty="0" smtClean="0"/>
              <a:t>Lugar de nacimiento (MARC 370)</a:t>
            </a:r>
          </a:p>
          <a:p>
            <a:pPr eaLnBrk="1" hangingPunct="1"/>
            <a:r>
              <a:rPr lang="es-MX" altLang="en-US" dirty="0" smtClean="0"/>
              <a:t>Lugar de fallecimiento (MARC 370)</a:t>
            </a:r>
          </a:p>
          <a:p>
            <a:pPr eaLnBrk="1" hangingPunct="1"/>
            <a:r>
              <a:rPr lang="es-MX" altLang="en-US" dirty="0" smtClean="0"/>
              <a:t>País asociado con la persona (MARC 370)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58371"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29EB9F00-9096-46CB-82B1-87FDD516ED2C}" type="slidenum">
              <a:rPr lang="en-US" altLang="en-US" sz="1200">
                <a:latin typeface="Calibri" pitchFamily="34" charset="0"/>
              </a:rPr>
              <a:pPr algn="r" eaLnBrk="1" hangingPunct="1"/>
              <a:t>55</a:t>
            </a:fld>
            <a:endParaRPr lang="en-US" altLang="en-US" sz="1200">
              <a:latin typeface="Calibri" pitchFamily="34" charset="0"/>
            </a:endParaRPr>
          </a:p>
        </p:txBody>
      </p:sp>
      <p:sp>
        <p:nvSpPr>
          <p:cNvPr id="58372" name="Rectangle 4"/>
          <p:cNvSpPr>
            <a:spLocks noGrp="1" noChangeArrowheads="1"/>
          </p:cNvSpPr>
          <p:nvPr>
            <p:ph type="title" idx="4294967295"/>
          </p:nvPr>
        </p:nvSpPr>
        <p:spPr>
          <a:xfrm>
            <a:off x="609600" y="193675"/>
            <a:ext cx="8153400" cy="838200"/>
          </a:xfrm>
        </p:spPr>
        <p:txBody>
          <a:bodyPr anchor="b"/>
          <a:lstStyle/>
          <a:p>
            <a:pPr eaLnBrk="1" hangingPunct="1"/>
            <a:r>
              <a:rPr lang="es-MX" altLang="en-US" smtClean="0">
                <a:solidFill>
                  <a:schemeClr val="tx1"/>
                </a:solidFill>
              </a:rPr>
              <a:t>Nombres de Personas</a:t>
            </a:r>
            <a:endParaRPr lang="en-US" altLang="en-US" smtClean="0">
              <a:solidFill>
                <a:schemeClr val="tx1"/>
              </a:solidFill>
            </a:endParaRPr>
          </a:p>
        </p:txBody>
      </p:sp>
      <p:sp>
        <p:nvSpPr>
          <p:cNvPr id="58373" name="Rectangle 5"/>
          <p:cNvSpPr>
            <a:spLocks noGrp="1" noChangeArrowheads="1"/>
          </p:cNvSpPr>
          <p:nvPr>
            <p:ph type="body" sz="half" idx="4294967295"/>
          </p:nvPr>
        </p:nvSpPr>
        <p:spPr>
          <a:xfrm>
            <a:off x="762000" y="1600200"/>
            <a:ext cx="7848600" cy="3810000"/>
          </a:xfrm>
        </p:spPr>
        <p:txBody>
          <a:bodyPr/>
          <a:lstStyle/>
          <a:p>
            <a:pPr eaLnBrk="1" hangingPunct="1">
              <a:lnSpc>
                <a:spcPct val="90000"/>
              </a:lnSpc>
            </a:pPr>
            <a:r>
              <a:rPr lang="es-MX" altLang="en-US" sz="2800" dirty="0" smtClean="0"/>
              <a:t>Lugar de residencia (MARC 370)</a:t>
            </a:r>
          </a:p>
          <a:p>
            <a:pPr eaLnBrk="1" hangingPunct="1">
              <a:lnSpc>
                <a:spcPct val="90000"/>
              </a:lnSpc>
            </a:pPr>
            <a:r>
              <a:rPr lang="es-MX" altLang="en-US" sz="2800" dirty="0" smtClean="0"/>
              <a:t>Dirección (MARC 371) </a:t>
            </a:r>
          </a:p>
          <a:p>
            <a:pPr eaLnBrk="1" hangingPunct="1">
              <a:lnSpc>
                <a:spcPct val="90000"/>
              </a:lnSpc>
            </a:pPr>
            <a:r>
              <a:rPr lang="es-MX" altLang="en-US" sz="2800" dirty="0" smtClean="0"/>
              <a:t>Afiliación (MARC 373)</a:t>
            </a:r>
          </a:p>
          <a:p>
            <a:pPr eaLnBrk="1" hangingPunct="1">
              <a:lnSpc>
                <a:spcPct val="90000"/>
              </a:lnSpc>
            </a:pPr>
            <a:r>
              <a:rPr lang="es-MX" altLang="en-US" sz="2800" dirty="0" smtClean="0"/>
              <a:t>Lengua (MARC 377)</a:t>
            </a:r>
          </a:p>
          <a:p>
            <a:pPr eaLnBrk="1" hangingPunct="1">
              <a:lnSpc>
                <a:spcPct val="90000"/>
              </a:lnSpc>
            </a:pPr>
            <a:r>
              <a:rPr lang="es-MX" altLang="en-US" sz="2800" dirty="0" smtClean="0"/>
              <a:t>Campo de actividad (MARC 372)</a:t>
            </a:r>
          </a:p>
          <a:p>
            <a:pPr eaLnBrk="1" hangingPunct="1">
              <a:lnSpc>
                <a:spcPct val="90000"/>
              </a:lnSpc>
            </a:pPr>
            <a:r>
              <a:rPr lang="es-MX" altLang="en-US" sz="2800" dirty="0" smtClean="0"/>
              <a:t>Información biográfica (MARC 678)</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59395"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AFDAA318-D4EF-4FD6-986D-96612C73C86C}" type="slidenum">
              <a:rPr lang="en-US" altLang="en-US" sz="1200">
                <a:latin typeface="Calibri" pitchFamily="34" charset="0"/>
              </a:rPr>
              <a:pPr algn="r" eaLnBrk="1" hangingPunct="1"/>
              <a:t>56</a:t>
            </a:fld>
            <a:endParaRPr lang="en-US" altLang="en-US" sz="1200">
              <a:latin typeface="Calibri" pitchFamily="34" charset="0"/>
            </a:endParaRPr>
          </a:p>
        </p:txBody>
      </p:sp>
      <p:sp>
        <p:nvSpPr>
          <p:cNvPr id="59396" name="Rectangle 4"/>
          <p:cNvSpPr>
            <a:spLocks noGrp="1" noChangeArrowheads="1"/>
          </p:cNvSpPr>
          <p:nvPr>
            <p:ph type="title" idx="4294967295"/>
          </p:nvPr>
        </p:nvSpPr>
        <p:spPr>
          <a:xfrm>
            <a:off x="609600" y="0"/>
            <a:ext cx="8153400" cy="914400"/>
          </a:xfrm>
        </p:spPr>
        <p:txBody>
          <a:bodyPr anchor="b"/>
          <a:lstStyle/>
          <a:p>
            <a:pPr eaLnBrk="1" hangingPunct="1"/>
            <a:r>
              <a:rPr lang="es-MX" altLang="en-US" sz="4000" b="1" smtClean="0">
                <a:solidFill>
                  <a:schemeClr val="tx1"/>
                </a:solidFill>
              </a:rPr>
              <a:t>Nombres de Familias</a:t>
            </a:r>
            <a:endParaRPr lang="en-US" altLang="en-US" sz="4000" b="1" smtClean="0">
              <a:solidFill>
                <a:schemeClr val="tx1"/>
              </a:solidFill>
            </a:endParaRPr>
          </a:p>
        </p:txBody>
      </p:sp>
      <p:sp>
        <p:nvSpPr>
          <p:cNvPr id="59397" name="Rectangle 5"/>
          <p:cNvSpPr>
            <a:spLocks noGrp="1" noChangeArrowheads="1"/>
          </p:cNvSpPr>
          <p:nvPr>
            <p:ph type="body" sz="half" idx="4294967295"/>
          </p:nvPr>
        </p:nvSpPr>
        <p:spPr>
          <a:xfrm>
            <a:off x="457200" y="1219200"/>
            <a:ext cx="8382000" cy="5257800"/>
          </a:xfrm>
        </p:spPr>
        <p:txBody>
          <a:bodyPr/>
          <a:lstStyle/>
          <a:p>
            <a:pPr eaLnBrk="1" hangingPunct="1">
              <a:lnSpc>
                <a:spcPct val="90000"/>
              </a:lnSpc>
            </a:pPr>
            <a:r>
              <a:rPr lang="es-MX" altLang="en-US" b="1" dirty="0" smtClean="0"/>
              <a:t>Nombre de la familia (MARC 100) </a:t>
            </a:r>
            <a:r>
              <a:rPr lang="es-MX" altLang="en-US" b="1" dirty="0" smtClean="0">
                <a:solidFill>
                  <a:schemeClr val="folHlink"/>
                </a:solidFill>
              </a:rPr>
              <a:t>[NÚCLEO]</a:t>
            </a:r>
            <a:endParaRPr lang="es-MX" altLang="en-US" b="1" dirty="0" smtClean="0"/>
          </a:p>
          <a:p>
            <a:pPr eaLnBrk="1" hangingPunct="1">
              <a:lnSpc>
                <a:spcPct val="90000"/>
              </a:lnSpc>
            </a:pPr>
            <a:r>
              <a:rPr lang="es-MX" altLang="en-US" b="1" dirty="0" smtClean="0"/>
              <a:t>Tipo de familia (MARC 376) </a:t>
            </a:r>
            <a:r>
              <a:rPr lang="es-MX" altLang="en-US" b="1" dirty="0" smtClean="0">
                <a:solidFill>
                  <a:schemeClr val="folHlink"/>
                </a:solidFill>
              </a:rPr>
              <a:t>[NÚCLEO]</a:t>
            </a:r>
            <a:endParaRPr lang="es-MX" altLang="en-US" b="1" dirty="0" smtClean="0"/>
          </a:p>
          <a:p>
            <a:pPr eaLnBrk="1" hangingPunct="1">
              <a:lnSpc>
                <a:spcPct val="90000"/>
              </a:lnSpc>
            </a:pPr>
            <a:r>
              <a:rPr lang="es-MX" altLang="en-US" b="1" dirty="0" smtClean="0"/>
              <a:t>Fecha asociada con la familia (MARC 046) </a:t>
            </a:r>
            <a:r>
              <a:rPr lang="es-MX" altLang="en-US" b="1" dirty="0" smtClean="0">
                <a:solidFill>
                  <a:schemeClr val="folHlink"/>
                </a:solidFill>
              </a:rPr>
              <a:t>[NÚCLEO]</a:t>
            </a:r>
            <a:endParaRPr lang="es-MX" altLang="en-US" b="1" dirty="0" smtClean="0"/>
          </a:p>
          <a:p>
            <a:pPr eaLnBrk="1" hangingPunct="1">
              <a:lnSpc>
                <a:spcPct val="90000"/>
              </a:lnSpc>
            </a:pPr>
            <a:r>
              <a:rPr lang="es-MX" altLang="en-US" dirty="0" smtClean="0"/>
              <a:t>Lugar asociado con la familia (MARC 370) </a:t>
            </a:r>
            <a:r>
              <a:rPr lang="es-MX" altLang="en-US" dirty="0" smtClean="0">
                <a:solidFill>
                  <a:srgbClr val="336600"/>
                </a:solidFill>
              </a:rPr>
              <a:t>[</a:t>
            </a:r>
            <a:r>
              <a:rPr lang="es-MX" altLang="en-US" dirty="0" smtClean="0">
                <a:solidFill>
                  <a:schemeClr val="folHlink"/>
                </a:solidFill>
              </a:rPr>
              <a:t>NÚCLEO</a:t>
            </a:r>
            <a:r>
              <a:rPr lang="es-MX" altLang="en-US" dirty="0" smtClean="0">
                <a:solidFill>
                  <a:srgbClr val="336600"/>
                </a:solidFill>
              </a:rPr>
              <a:t> si…]</a:t>
            </a:r>
          </a:p>
          <a:p>
            <a:pPr eaLnBrk="1" hangingPunct="1">
              <a:lnSpc>
                <a:spcPct val="90000"/>
              </a:lnSpc>
            </a:pPr>
            <a:r>
              <a:rPr lang="es-MX" altLang="en-US" dirty="0" smtClean="0"/>
              <a:t>Nombre de miembro prominente (MARC 376) </a:t>
            </a:r>
            <a:r>
              <a:rPr lang="es-MX" altLang="en-US" dirty="0" smtClean="0">
                <a:solidFill>
                  <a:srgbClr val="336600"/>
                </a:solidFill>
              </a:rPr>
              <a:t>[</a:t>
            </a:r>
            <a:r>
              <a:rPr lang="es-MX" altLang="en-US" dirty="0" smtClean="0">
                <a:solidFill>
                  <a:schemeClr val="folHlink"/>
                </a:solidFill>
              </a:rPr>
              <a:t>NÚCLEO</a:t>
            </a:r>
            <a:r>
              <a:rPr lang="es-MX" altLang="en-US" dirty="0" smtClean="0">
                <a:solidFill>
                  <a:srgbClr val="336600"/>
                </a:solidFill>
              </a:rPr>
              <a:t> si…]</a:t>
            </a:r>
          </a:p>
          <a:p>
            <a:pPr eaLnBrk="1" hangingPunct="1">
              <a:lnSpc>
                <a:spcPct val="90000"/>
              </a:lnSpc>
            </a:pPr>
            <a:r>
              <a:rPr lang="es-MX" altLang="en-US" dirty="0" smtClean="0"/>
              <a:t>Titulo hereditario (MARC 376)</a:t>
            </a:r>
          </a:p>
          <a:p>
            <a:pPr eaLnBrk="1" hangingPunct="1">
              <a:lnSpc>
                <a:spcPct val="90000"/>
              </a:lnSpc>
            </a:pPr>
            <a:r>
              <a:rPr lang="es-MX" altLang="en-US" dirty="0" smtClean="0"/>
              <a:t>Historia de la familia  (MARC 678)</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60419"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AA4620DD-9FC2-4EFE-8CBA-7B66C1E1714A}" type="slidenum">
              <a:rPr lang="en-US" altLang="en-US" sz="1200">
                <a:latin typeface="Calibri" pitchFamily="34" charset="0"/>
              </a:rPr>
              <a:pPr algn="r" eaLnBrk="1" hangingPunct="1"/>
              <a:t>57</a:t>
            </a:fld>
            <a:endParaRPr lang="en-US" altLang="en-US" sz="1200">
              <a:latin typeface="Calibri" pitchFamily="34" charset="0"/>
            </a:endParaRPr>
          </a:p>
        </p:txBody>
      </p:sp>
      <p:sp>
        <p:nvSpPr>
          <p:cNvPr id="60420" name="Rectangle 4"/>
          <p:cNvSpPr>
            <a:spLocks noGrp="1" noChangeArrowheads="1"/>
          </p:cNvSpPr>
          <p:nvPr>
            <p:ph type="title" idx="4294967295"/>
          </p:nvPr>
        </p:nvSpPr>
        <p:spPr>
          <a:xfrm>
            <a:off x="1006475" y="274638"/>
            <a:ext cx="7337425" cy="685800"/>
          </a:xfrm>
        </p:spPr>
        <p:txBody>
          <a:bodyPr anchor="b"/>
          <a:lstStyle/>
          <a:p>
            <a:pPr eaLnBrk="1" hangingPunct="1"/>
            <a:r>
              <a:rPr lang="es-MX" altLang="en-US" sz="4000" b="1" smtClean="0">
                <a:solidFill>
                  <a:schemeClr val="tx1"/>
                </a:solidFill>
              </a:rPr>
              <a:t>Nombre de Entidad Corporativa</a:t>
            </a:r>
            <a:endParaRPr lang="en-US" altLang="en-US" sz="4000" b="1" smtClean="0">
              <a:solidFill>
                <a:schemeClr val="tx1"/>
              </a:solidFill>
            </a:endParaRPr>
          </a:p>
        </p:txBody>
      </p:sp>
      <p:sp>
        <p:nvSpPr>
          <p:cNvPr id="60421" name="Rectangle 5"/>
          <p:cNvSpPr>
            <a:spLocks noGrp="1" noChangeArrowheads="1"/>
          </p:cNvSpPr>
          <p:nvPr>
            <p:ph type="body" sz="half" idx="4294967295"/>
          </p:nvPr>
        </p:nvSpPr>
        <p:spPr>
          <a:xfrm>
            <a:off x="539750" y="1139825"/>
            <a:ext cx="8147050" cy="5562600"/>
          </a:xfrm>
        </p:spPr>
        <p:txBody>
          <a:bodyPr/>
          <a:lstStyle/>
          <a:p>
            <a:pPr eaLnBrk="1" hangingPunct="1">
              <a:lnSpc>
                <a:spcPct val="90000"/>
              </a:lnSpc>
            </a:pPr>
            <a:r>
              <a:rPr lang="es-MX" altLang="en-US" sz="3600" b="1" dirty="0" smtClean="0"/>
              <a:t>Nombre preferido (MARC 110/111) </a:t>
            </a:r>
            <a:r>
              <a:rPr lang="es-MX" altLang="en-US" sz="3600" b="1" dirty="0" smtClean="0">
                <a:solidFill>
                  <a:schemeClr val="folHlink"/>
                </a:solidFill>
              </a:rPr>
              <a:t>[NÚCLEO]</a:t>
            </a:r>
            <a:endParaRPr lang="es-MX" altLang="en-US" sz="3600" b="1" dirty="0" smtClean="0"/>
          </a:p>
          <a:p>
            <a:pPr eaLnBrk="1" hangingPunct="1">
              <a:lnSpc>
                <a:spcPct val="90000"/>
              </a:lnSpc>
            </a:pPr>
            <a:r>
              <a:rPr lang="es-MX" altLang="en-US" sz="3600" b="1" dirty="0" smtClean="0"/>
              <a:t>Lugar asociado con la conferencia, etc. (MARC 370) </a:t>
            </a:r>
            <a:r>
              <a:rPr lang="es-MX" altLang="en-US" sz="3600" b="1" dirty="0" smtClean="0">
                <a:solidFill>
                  <a:schemeClr val="folHlink"/>
                </a:solidFill>
              </a:rPr>
              <a:t>[NÚCLEO]</a:t>
            </a:r>
            <a:endParaRPr lang="es-MX" altLang="en-US" sz="3600" b="1" dirty="0" smtClean="0"/>
          </a:p>
          <a:p>
            <a:pPr eaLnBrk="1" hangingPunct="1">
              <a:lnSpc>
                <a:spcPct val="90000"/>
              </a:lnSpc>
            </a:pPr>
            <a:r>
              <a:rPr lang="es-MX" altLang="en-US" sz="3600" b="1" dirty="0" smtClean="0"/>
              <a:t>Numero de la conferencia, etc. (MARC 110/111) </a:t>
            </a:r>
            <a:r>
              <a:rPr lang="es-MX" altLang="en-US" sz="3600" b="1" dirty="0" smtClean="0">
                <a:solidFill>
                  <a:schemeClr val="folHlink"/>
                </a:solidFill>
              </a:rPr>
              <a:t>[NÚCLEO]</a:t>
            </a:r>
          </a:p>
          <a:p>
            <a:pPr eaLnBrk="1" hangingPunct="1">
              <a:lnSpc>
                <a:spcPct val="90000"/>
              </a:lnSpc>
            </a:pPr>
            <a:r>
              <a:rPr lang="es-MX" altLang="en-US" sz="3600" dirty="0" smtClean="0"/>
              <a:t>Otra designación (MARC 368) </a:t>
            </a:r>
            <a:r>
              <a:rPr lang="es-MX" altLang="en-US" sz="3600" dirty="0" smtClean="0">
                <a:solidFill>
                  <a:srgbClr val="336600"/>
                </a:solidFill>
              </a:rPr>
              <a:t>[</a:t>
            </a:r>
            <a:r>
              <a:rPr lang="es-MX" altLang="en-US" sz="3600" dirty="0" smtClean="0">
                <a:solidFill>
                  <a:schemeClr val="folHlink"/>
                </a:solidFill>
              </a:rPr>
              <a:t>NÚCLEO</a:t>
            </a:r>
            <a:r>
              <a:rPr lang="es-MX" altLang="en-US" sz="3600" dirty="0" smtClean="0">
                <a:solidFill>
                  <a:srgbClr val="336600"/>
                </a:solidFill>
              </a:rPr>
              <a:t> si…]</a:t>
            </a:r>
          </a:p>
          <a:p>
            <a:pPr eaLnBrk="1" hangingPunct="1">
              <a:lnSpc>
                <a:spcPct val="90000"/>
              </a:lnSpc>
            </a:pPr>
            <a:r>
              <a:rPr lang="es-MX" altLang="en-US" sz="3600" dirty="0" smtClean="0"/>
              <a:t>Grupo asociado (MARC 373) </a:t>
            </a:r>
            <a:r>
              <a:rPr lang="es-MX" altLang="en-US" sz="3600" dirty="0" smtClean="0">
                <a:solidFill>
                  <a:srgbClr val="336600"/>
                </a:solidFill>
              </a:rPr>
              <a:t>[</a:t>
            </a:r>
            <a:r>
              <a:rPr lang="es-MX" altLang="en-US" sz="3600" dirty="0" smtClean="0">
                <a:solidFill>
                  <a:schemeClr val="folHlink"/>
                </a:solidFill>
              </a:rPr>
              <a:t>NÚCLEO</a:t>
            </a:r>
            <a:r>
              <a:rPr lang="es-MX" altLang="en-US" sz="3600" dirty="0" smtClean="0">
                <a:solidFill>
                  <a:srgbClr val="336600"/>
                </a:solidFill>
              </a:rPr>
              <a:t> si…]</a:t>
            </a:r>
            <a:endParaRPr lang="es-MX" altLang="en-US" sz="3600" dirty="0" smtClean="0">
              <a:solidFill>
                <a:schemeClr val="folHlink"/>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61443"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0120181F-6C38-40A6-8F89-B48DD8328A30}" type="slidenum">
              <a:rPr lang="en-US" altLang="en-US" sz="1200">
                <a:latin typeface="Calibri" pitchFamily="34" charset="0"/>
              </a:rPr>
              <a:pPr algn="r" eaLnBrk="1" hangingPunct="1"/>
              <a:t>58</a:t>
            </a:fld>
            <a:endParaRPr lang="en-US" altLang="en-US" sz="1200">
              <a:latin typeface="Calibri" pitchFamily="34" charset="0"/>
            </a:endParaRPr>
          </a:p>
        </p:txBody>
      </p:sp>
      <p:sp>
        <p:nvSpPr>
          <p:cNvPr id="61444" name="Rectangle 4"/>
          <p:cNvSpPr>
            <a:spLocks noGrp="1" noChangeArrowheads="1"/>
          </p:cNvSpPr>
          <p:nvPr>
            <p:ph type="title" idx="4294967295"/>
          </p:nvPr>
        </p:nvSpPr>
        <p:spPr>
          <a:xfrm>
            <a:off x="1006475" y="274638"/>
            <a:ext cx="7337425" cy="838200"/>
          </a:xfrm>
        </p:spPr>
        <p:txBody>
          <a:bodyPr anchor="b"/>
          <a:lstStyle/>
          <a:p>
            <a:pPr eaLnBrk="1" hangingPunct="1"/>
            <a:r>
              <a:rPr lang="es-MX" altLang="en-US" sz="4000" b="1" smtClean="0">
                <a:solidFill>
                  <a:schemeClr val="tx1"/>
                </a:solidFill>
              </a:rPr>
              <a:t>Nombre de Entidad Corporativa</a:t>
            </a:r>
          </a:p>
        </p:txBody>
      </p:sp>
      <p:sp>
        <p:nvSpPr>
          <p:cNvPr id="61445" name="Rectangle 5"/>
          <p:cNvSpPr>
            <a:spLocks noGrp="1" noChangeArrowheads="1"/>
          </p:cNvSpPr>
          <p:nvPr>
            <p:ph type="body" sz="half" idx="4294967295"/>
          </p:nvPr>
        </p:nvSpPr>
        <p:spPr>
          <a:xfrm>
            <a:off x="457200" y="1524000"/>
            <a:ext cx="8382000" cy="4800600"/>
          </a:xfrm>
        </p:spPr>
        <p:txBody>
          <a:bodyPr/>
          <a:lstStyle/>
          <a:p>
            <a:pPr eaLnBrk="1" hangingPunct="1"/>
            <a:r>
              <a:rPr lang="es-MX" altLang="en-US" sz="3600" dirty="0" smtClean="0"/>
              <a:t>Fecha asociada con la entidad corporativa (MARC 046) </a:t>
            </a:r>
            <a:r>
              <a:rPr lang="es-MX" altLang="en-US" sz="3600" dirty="0" smtClean="0">
                <a:solidFill>
                  <a:srgbClr val="336600"/>
                </a:solidFill>
              </a:rPr>
              <a:t>[NUCLEO SI…]</a:t>
            </a:r>
          </a:p>
          <a:p>
            <a:pPr eaLnBrk="1" hangingPunct="1"/>
            <a:r>
              <a:rPr lang="es-MX" altLang="en-US" sz="3600" dirty="0" smtClean="0"/>
              <a:t>Lengua (MARC 377)</a:t>
            </a:r>
          </a:p>
          <a:p>
            <a:pPr eaLnBrk="1" hangingPunct="1"/>
            <a:r>
              <a:rPr lang="es-MX" altLang="en-US" sz="3600" dirty="0" smtClean="0"/>
              <a:t>Dirección (MARC 371)</a:t>
            </a:r>
          </a:p>
          <a:p>
            <a:pPr eaLnBrk="1" hangingPunct="1"/>
            <a:r>
              <a:rPr lang="es-MX" altLang="en-US" sz="3600" dirty="0" smtClean="0"/>
              <a:t>Campo de actividad (MARC 372)</a:t>
            </a:r>
          </a:p>
          <a:p>
            <a:pPr eaLnBrk="1" hangingPunct="1"/>
            <a:r>
              <a:rPr lang="es-MX" altLang="en-US" sz="3600" dirty="0" smtClean="0"/>
              <a:t>Historia de la entidad corporativa (MARC 678)</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62467"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4A9DB300-4CC1-4FA8-99F4-9484DB8D781E}" type="slidenum">
              <a:rPr lang="en-US" altLang="en-US" sz="1200">
                <a:latin typeface="Calibri" pitchFamily="34" charset="0"/>
              </a:rPr>
              <a:pPr algn="r" eaLnBrk="1" hangingPunct="1"/>
              <a:t>59</a:t>
            </a:fld>
            <a:endParaRPr lang="en-US" altLang="en-US" sz="1200">
              <a:latin typeface="Calibri" pitchFamily="34" charset="0"/>
            </a:endParaRPr>
          </a:p>
        </p:txBody>
      </p:sp>
      <p:sp>
        <p:nvSpPr>
          <p:cNvPr id="62468" name="Rectangle 4"/>
          <p:cNvSpPr>
            <a:spLocks noGrp="1" noChangeArrowheads="1"/>
          </p:cNvSpPr>
          <p:nvPr>
            <p:ph type="title" idx="4294967295"/>
          </p:nvPr>
        </p:nvSpPr>
        <p:spPr>
          <a:xfrm>
            <a:off x="1006475" y="274638"/>
            <a:ext cx="7337425" cy="838200"/>
          </a:xfrm>
        </p:spPr>
        <p:txBody>
          <a:bodyPr anchor="b"/>
          <a:lstStyle/>
          <a:p>
            <a:pPr eaLnBrk="1" hangingPunct="1"/>
            <a:r>
              <a:rPr lang="es-MX" altLang="en-US" smtClean="0">
                <a:solidFill>
                  <a:schemeClr val="tx1"/>
                </a:solidFill>
              </a:rPr>
              <a:t>Nombre de Lugar</a:t>
            </a:r>
            <a:r>
              <a:rPr lang="en-US" altLang="en-US" smtClean="0">
                <a:solidFill>
                  <a:schemeClr val="tx1"/>
                </a:solidFill>
              </a:rPr>
              <a:t> </a:t>
            </a:r>
          </a:p>
        </p:txBody>
      </p:sp>
      <p:sp>
        <p:nvSpPr>
          <p:cNvPr id="62469" name="Rectangle 5"/>
          <p:cNvSpPr>
            <a:spLocks noGrp="1" noChangeArrowheads="1"/>
          </p:cNvSpPr>
          <p:nvPr>
            <p:ph type="body" sz="half" idx="4294967295"/>
          </p:nvPr>
        </p:nvSpPr>
        <p:spPr>
          <a:xfrm>
            <a:off x="609600" y="1371600"/>
            <a:ext cx="8077200" cy="4800600"/>
          </a:xfrm>
        </p:spPr>
        <p:txBody>
          <a:bodyPr/>
          <a:lstStyle/>
          <a:p>
            <a:pPr eaLnBrk="1" hangingPunct="1"/>
            <a:r>
              <a:rPr lang="es-MX" altLang="en-US" sz="3600" b="1" dirty="0" smtClean="0"/>
              <a:t>Nombre del lugar (MARC 151) </a:t>
            </a:r>
            <a:r>
              <a:rPr lang="es-MX" altLang="en-US" sz="3600" b="1" dirty="0" smtClean="0">
                <a:solidFill>
                  <a:schemeClr val="folHlink"/>
                </a:solidFill>
              </a:rPr>
              <a:t>[Núcleo]</a:t>
            </a:r>
            <a:endParaRPr lang="es-MX" altLang="en-US" sz="3600" b="1" dirty="0" smtClean="0"/>
          </a:p>
          <a:p>
            <a:pPr eaLnBrk="1" hangingPunct="1"/>
            <a:r>
              <a:rPr lang="es-MX" altLang="en-US" sz="3600" b="1" dirty="0" smtClean="0"/>
              <a:t>Identificador  del lugar (MARC 010) </a:t>
            </a:r>
            <a:r>
              <a:rPr lang="es-MX" altLang="en-US" sz="3600" b="1" dirty="0" smtClean="0">
                <a:solidFill>
                  <a:schemeClr val="folHlink"/>
                </a:solidFill>
              </a:rPr>
              <a:t>[Núcleo en NACO]</a:t>
            </a:r>
          </a:p>
          <a:p>
            <a:pPr eaLnBrk="1" hangingPunct="1"/>
            <a:endParaRPr lang="es-MX" altLang="en-US" sz="3600" dirty="0" smtClean="0">
              <a:solidFill>
                <a:schemeClr val="folHlink"/>
              </a:solidFill>
            </a:endParaRPr>
          </a:p>
          <a:p>
            <a:pPr eaLnBrk="1" hangingPunct="1">
              <a:buFontTx/>
              <a:buNone/>
            </a:pPr>
            <a:r>
              <a:rPr lang="en-US" altLang="en-US" sz="3600" dirty="0" smtClean="0"/>
              <a:t>	</a:t>
            </a:r>
            <a:r>
              <a:rPr lang="es-ES" altLang="en-US" sz="3600" b="1" dirty="0" smtClean="0"/>
              <a:t>Pero recuerde que los nombres de lugares como jurisdicciones siguen las instrucciones en el RDA Capítulo 11</a:t>
            </a:r>
            <a:endParaRPr lang="en-US" altLang="en-US" sz="3600"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p:txBody>
          <a:bodyPr/>
          <a:lstStyle/>
          <a:p>
            <a:pPr>
              <a:defRPr/>
            </a:pPr>
            <a:r>
              <a:rPr lang="es-MX"/>
              <a:t>Módulo 7: Cambios a RANs existentes</a:t>
            </a:r>
          </a:p>
        </p:txBody>
      </p:sp>
      <p:sp>
        <p:nvSpPr>
          <p:cNvPr id="63491"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B0206507-538D-4A4B-ACCC-92B8455D8E44}" type="slidenum">
              <a:rPr lang="en-US" altLang="en-US" sz="1200">
                <a:latin typeface="Calibri" pitchFamily="34" charset="0"/>
              </a:rPr>
              <a:pPr algn="r" eaLnBrk="1" hangingPunct="1"/>
              <a:t>60</a:t>
            </a:fld>
            <a:endParaRPr lang="en-US" altLang="en-US" sz="1200">
              <a:latin typeface="Calibri" pitchFamily="34" charset="0"/>
            </a:endParaRPr>
          </a:p>
        </p:txBody>
      </p:sp>
      <p:sp>
        <p:nvSpPr>
          <p:cNvPr id="63492" name="Slide Number Placeholder 1"/>
          <p:cNvSpPr txBox="1">
            <a:spLocks noGrp="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E9175D28-E862-4215-9A7F-782B2F956BEB}" type="slidenum">
              <a:rPr lang="en-US" altLang="en-US" sz="1200">
                <a:latin typeface="Calibri" pitchFamily="34" charset="0"/>
              </a:rPr>
              <a:pPr algn="r" eaLnBrk="1" hangingPunct="1"/>
              <a:t>60</a:t>
            </a:fld>
            <a:endParaRPr lang="en-US" altLang="en-US" sz="1200">
              <a:latin typeface="Calibri" pitchFamily="34" charset="0"/>
            </a:endParaRPr>
          </a:p>
        </p:txBody>
      </p:sp>
      <p:sp>
        <p:nvSpPr>
          <p:cNvPr id="63493" name="Rectangle 4"/>
          <p:cNvSpPr>
            <a:spLocks noChangeArrowheads="1"/>
          </p:cNvSpPr>
          <p:nvPr/>
        </p:nvSpPr>
        <p:spPr bwMode="auto">
          <a:xfrm>
            <a:off x="2362200" y="6019800"/>
            <a:ext cx="5257800" cy="609600"/>
          </a:xfrm>
          <a:prstGeom prst="rect">
            <a:avLst/>
          </a:prstGeom>
          <a:solidFill>
            <a:srgbClr val="FFFFCC"/>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2400">
                <a:latin typeface="Calibri" pitchFamily="34" charset="0"/>
                <a:cs typeface="Tahoma" pitchFamily="34" charset="0"/>
              </a:rPr>
              <a:t>La acción crear un RAN esta seleccionado</a:t>
            </a:r>
          </a:p>
        </p:txBody>
      </p:sp>
      <p:pic>
        <p:nvPicPr>
          <p:cNvPr id="6349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 y="1184275"/>
            <a:ext cx="7623175"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5" name="Rectangle 4"/>
          <p:cNvSpPr>
            <a:spLocks noChangeArrowheads="1"/>
          </p:cNvSpPr>
          <p:nvPr/>
        </p:nvSpPr>
        <p:spPr bwMode="auto">
          <a:xfrm>
            <a:off x="609600" y="304800"/>
            <a:ext cx="8153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4400">
                <a:latin typeface="Calibri" pitchFamily="34" charset="0"/>
              </a:rPr>
              <a:t>Creación de un nuevo RAN</a:t>
            </a:r>
            <a:endParaRPr lang="en-US" altLang="en-US" sz="4400">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FD86C2AD-60E2-4B49-A57E-7DB733D20B5D}" type="slidenum">
              <a:rPr lang="en-US" altLang="en-US" sz="1200"/>
              <a:pPr algn="r"/>
              <a:t>61</a:t>
            </a:fld>
            <a:endParaRPr lang="en-US" altLang="en-US" sz="1200"/>
          </a:p>
        </p:txBody>
      </p:sp>
      <p:sp>
        <p:nvSpPr>
          <p:cNvPr id="139267"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400" dirty="0" err="1" smtClean="0">
                <a:latin typeface="+mj-lt"/>
              </a:rPr>
              <a:t>Creación</a:t>
            </a:r>
            <a:r>
              <a:rPr lang="en-US" altLang="en-US" sz="4400" dirty="0" smtClean="0">
                <a:latin typeface="+mj-lt"/>
              </a:rPr>
              <a:t> de un </a:t>
            </a:r>
            <a:r>
              <a:rPr lang="en-US" altLang="en-US" sz="4400" dirty="0" err="1" smtClean="0">
                <a:latin typeface="+mj-lt"/>
              </a:rPr>
              <a:t>nuevo</a:t>
            </a:r>
            <a:r>
              <a:rPr lang="en-US" altLang="en-US" sz="4400" dirty="0" smtClean="0">
                <a:latin typeface="+mj-lt"/>
              </a:rPr>
              <a:t> RAN </a:t>
            </a:r>
            <a:endParaRPr lang="en-US" altLang="en-US" sz="4400" dirty="0">
              <a:latin typeface="+mj-lt"/>
            </a:endParaRPr>
          </a:p>
        </p:txBody>
      </p:sp>
      <p:pic>
        <p:nvPicPr>
          <p:cNvPr id="139268" name="Picture 4"/>
          <p:cNvPicPr>
            <a:picLocks noChangeAspect="1" noChangeArrowheads="1"/>
          </p:cNvPicPr>
          <p:nvPr/>
        </p:nvPicPr>
        <p:blipFill>
          <a:blip r:embed="rId3"/>
          <a:srcRect/>
          <a:stretch>
            <a:fillRect/>
          </a:stretch>
        </p:blipFill>
        <p:spPr bwMode="auto">
          <a:xfrm>
            <a:off x="439738" y="1066800"/>
            <a:ext cx="8247062" cy="4953000"/>
          </a:xfrm>
          <a:prstGeom prst="rect">
            <a:avLst/>
          </a:prstGeom>
          <a:noFill/>
          <a:ln w="9525">
            <a:noFill/>
            <a:miter lim="800000"/>
            <a:headEnd/>
            <a:tailEnd/>
          </a:ln>
        </p:spPr>
      </p:pic>
    </p:spTree>
    <p:extLst>
      <p:ext uri="{BB962C8B-B14F-4D97-AF65-F5344CB8AC3E}">
        <p14:creationId xmlns:p14="http://schemas.microsoft.com/office/powerpoint/2010/main" val="1680034725"/>
      </p:ext>
    </p:extLst>
  </p:cSld>
  <p:clrMapOvr>
    <a:masterClrMapping/>
  </p:clrMapOvr>
  <p:transition spd="med">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28BE4E47-A93B-4C0D-8C2F-74574BA07E0A}" type="slidenum">
              <a:rPr lang="en-US" altLang="en-US" sz="1200"/>
              <a:pPr algn="r"/>
              <a:t>62</a:t>
            </a:fld>
            <a:endParaRPr lang="en-US" altLang="en-US" sz="1200"/>
          </a:p>
        </p:txBody>
      </p:sp>
      <p:sp>
        <p:nvSpPr>
          <p:cNvPr id="141315"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800" dirty="0" err="1"/>
              <a:t>Creación</a:t>
            </a:r>
            <a:r>
              <a:rPr lang="en-US" altLang="en-US" sz="4800" dirty="0"/>
              <a:t> de un </a:t>
            </a:r>
            <a:r>
              <a:rPr lang="en-US" altLang="en-US" sz="4800" dirty="0" err="1"/>
              <a:t>nuevo</a:t>
            </a:r>
            <a:r>
              <a:rPr lang="en-US" altLang="en-US" sz="4800" dirty="0"/>
              <a:t> RAN </a:t>
            </a:r>
          </a:p>
        </p:txBody>
      </p:sp>
      <p:pic>
        <p:nvPicPr>
          <p:cNvPr id="141316" name="Picture 2"/>
          <p:cNvPicPr>
            <a:picLocks noChangeAspect="1" noChangeArrowheads="1"/>
          </p:cNvPicPr>
          <p:nvPr/>
        </p:nvPicPr>
        <p:blipFill>
          <a:blip r:embed="rId3"/>
          <a:srcRect/>
          <a:stretch>
            <a:fillRect/>
          </a:stretch>
        </p:blipFill>
        <p:spPr bwMode="auto">
          <a:xfrm>
            <a:off x="228600" y="1219200"/>
            <a:ext cx="8642350" cy="4467225"/>
          </a:xfrm>
          <a:prstGeom prst="rect">
            <a:avLst/>
          </a:prstGeom>
          <a:noFill/>
          <a:ln w="9525">
            <a:noFill/>
            <a:miter lim="800000"/>
            <a:headEnd/>
            <a:tailEnd/>
          </a:ln>
        </p:spPr>
      </p:pic>
    </p:spTree>
    <p:extLst>
      <p:ext uri="{BB962C8B-B14F-4D97-AF65-F5344CB8AC3E}">
        <p14:creationId xmlns:p14="http://schemas.microsoft.com/office/powerpoint/2010/main" val="1037639340"/>
      </p:ext>
    </p:extLst>
  </p:cSld>
  <p:clrMapOvr>
    <a:masterClrMapping/>
  </p:clrMapOvr>
  <p:transition spd="med">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445EE854-040F-4CC3-9229-3601E792D0C8}" type="slidenum">
              <a:rPr lang="en-US" altLang="en-US" sz="1200"/>
              <a:pPr algn="r"/>
              <a:t>63</a:t>
            </a:fld>
            <a:endParaRPr lang="en-US" altLang="en-US" sz="1200"/>
          </a:p>
        </p:txBody>
      </p:sp>
      <p:sp>
        <p:nvSpPr>
          <p:cNvPr id="143363"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800" dirty="0" err="1"/>
              <a:t>Creación</a:t>
            </a:r>
            <a:r>
              <a:rPr lang="en-US" altLang="en-US" sz="4800" dirty="0"/>
              <a:t> de un </a:t>
            </a:r>
            <a:r>
              <a:rPr lang="en-US" altLang="en-US" sz="4800" dirty="0" err="1"/>
              <a:t>nuevo</a:t>
            </a:r>
            <a:r>
              <a:rPr lang="en-US" altLang="en-US" sz="4800" dirty="0"/>
              <a:t> RAN </a:t>
            </a:r>
          </a:p>
        </p:txBody>
      </p:sp>
      <p:pic>
        <p:nvPicPr>
          <p:cNvPr id="143364" name="Picture 2"/>
          <p:cNvPicPr>
            <a:picLocks noChangeAspect="1" noChangeArrowheads="1"/>
          </p:cNvPicPr>
          <p:nvPr/>
        </p:nvPicPr>
        <p:blipFill>
          <a:blip r:embed="rId3"/>
          <a:srcRect/>
          <a:stretch>
            <a:fillRect/>
          </a:stretch>
        </p:blipFill>
        <p:spPr bwMode="auto">
          <a:xfrm>
            <a:off x="225425" y="1143000"/>
            <a:ext cx="8613775" cy="4805363"/>
          </a:xfrm>
          <a:prstGeom prst="rect">
            <a:avLst/>
          </a:prstGeom>
          <a:noFill/>
          <a:ln w="9525">
            <a:noFill/>
            <a:miter lim="800000"/>
            <a:headEnd/>
            <a:tailEnd/>
          </a:ln>
        </p:spPr>
      </p:pic>
    </p:spTree>
    <p:extLst>
      <p:ext uri="{BB962C8B-B14F-4D97-AF65-F5344CB8AC3E}">
        <p14:creationId xmlns:p14="http://schemas.microsoft.com/office/powerpoint/2010/main" val="2453238259"/>
      </p:ext>
    </p:extLst>
  </p:cSld>
  <p:clrMapOvr>
    <a:masterClrMapping/>
  </p:clrMapOvr>
  <p:transition spd="med">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BF3E7600-F6DC-41DA-9C55-0DF70D49BD3C}" type="slidenum">
              <a:rPr lang="en-US" altLang="en-US" sz="1200"/>
              <a:pPr algn="r"/>
              <a:t>64</a:t>
            </a:fld>
            <a:endParaRPr lang="en-US" altLang="en-US" sz="1200"/>
          </a:p>
        </p:txBody>
      </p:sp>
      <p:sp>
        <p:nvSpPr>
          <p:cNvPr id="145411"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800" dirty="0" err="1"/>
              <a:t>Creación</a:t>
            </a:r>
            <a:r>
              <a:rPr lang="en-US" altLang="en-US" sz="4800" dirty="0"/>
              <a:t> de un </a:t>
            </a:r>
            <a:r>
              <a:rPr lang="en-US" altLang="en-US" sz="4800" dirty="0" err="1"/>
              <a:t>nuevo</a:t>
            </a:r>
            <a:r>
              <a:rPr lang="en-US" altLang="en-US" sz="4800" dirty="0"/>
              <a:t> RAN </a:t>
            </a:r>
          </a:p>
        </p:txBody>
      </p:sp>
      <p:pic>
        <p:nvPicPr>
          <p:cNvPr id="145412" name="Picture 2"/>
          <p:cNvPicPr>
            <a:picLocks noChangeAspect="1" noChangeArrowheads="1"/>
          </p:cNvPicPr>
          <p:nvPr/>
        </p:nvPicPr>
        <p:blipFill>
          <a:blip r:embed="rId3"/>
          <a:srcRect/>
          <a:stretch>
            <a:fillRect/>
          </a:stretch>
        </p:blipFill>
        <p:spPr bwMode="auto">
          <a:xfrm>
            <a:off x="209550" y="1052513"/>
            <a:ext cx="8747125" cy="5348287"/>
          </a:xfrm>
          <a:prstGeom prst="rect">
            <a:avLst/>
          </a:prstGeom>
          <a:noFill/>
          <a:ln w="9525">
            <a:noFill/>
            <a:miter lim="800000"/>
            <a:headEnd/>
            <a:tailEnd/>
          </a:ln>
        </p:spPr>
      </p:pic>
    </p:spTree>
    <p:extLst>
      <p:ext uri="{BB962C8B-B14F-4D97-AF65-F5344CB8AC3E}">
        <p14:creationId xmlns:p14="http://schemas.microsoft.com/office/powerpoint/2010/main" val="3374479609"/>
      </p:ext>
    </p:extLst>
  </p:cSld>
  <p:clrMapOvr>
    <a:masterClrMapping/>
  </p:clrMapOvr>
  <p:transition spd="med">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13"/>
          <p:cNvSpPr>
            <a:spLocks noGrp="1" noChangeArrowheads="1"/>
          </p:cNvSpPr>
          <p:nvPr>
            <p:ph type="sldNum" sz="quarter" idx="10"/>
          </p:nvPr>
        </p:nvSpPr>
        <p:spPr>
          <a:noFill/>
        </p:spPr>
        <p:txBody>
          <a:bodyPr/>
          <a:lstStyle/>
          <a:p>
            <a:endParaRPr lang="en-US" altLang="en-US" dirty="0" smtClean="0">
              <a:cs typeface="Arial" charset="0"/>
            </a:endParaRPr>
          </a:p>
        </p:txBody>
      </p:sp>
      <p:sp>
        <p:nvSpPr>
          <p:cNvPr id="147458"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DA023DCE-CC00-47EC-B3CC-CB719DE3E4A1}" type="slidenum">
              <a:rPr lang="en-US" altLang="en-US" sz="1200"/>
              <a:pPr algn="r"/>
              <a:t>65</a:t>
            </a:fld>
            <a:endParaRPr lang="en-US" altLang="en-US" sz="1200"/>
          </a:p>
        </p:txBody>
      </p:sp>
      <p:sp>
        <p:nvSpPr>
          <p:cNvPr id="147459"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800" dirty="0" err="1"/>
              <a:t>Creación</a:t>
            </a:r>
            <a:r>
              <a:rPr lang="en-US" altLang="en-US" sz="4800" dirty="0"/>
              <a:t> de un </a:t>
            </a:r>
            <a:r>
              <a:rPr lang="en-US" altLang="en-US" sz="4800" dirty="0" err="1"/>
              <a:t>nuevo</a:t>
            </a:r>
            <a:r>
              <a:rPr lang="en-US" altLang="en-US" sz="4800" dirty="0"/>
              <a:t> RAN </a:t>
            </a:r>
          </a:p>
        </p:txBody>
      </p:sp>
      <p:pic>
        <p:nvPicPr>
          <p:cNvPr id="147460" name="Picture 2"/>
          <p:cNvPicPr>
            <a:picLocks noChangeAspect="1" noChangeArrowheads="1"/>
          </p:cNvPicPr>
          <p:nvPr/>
        </p:nvPicPr>
        <p:blipFill>
          <a:blip r:embed="rId3"/>
          <a:srcRect/>
          <a:stretch>
            <a:fillRect/>
          </a:stretch>
        </p:blipFill>
        <p:spPr bwMode="auto">
          <a:xfrm>
            <a:off x="207963" y="1143000"/>
            <a:ext cx="8478837" cy="5195888"/>
          </a:xfrm>
          <a:prstGeom prst="rect">
            <a:avLst/>
          </a:prstGeom>
          <a:noFill/>
          <a:ln w="9525">
            <a:noFill/>
            <a:miter lim="800000"/>
            <a:headEnd/>
            <a:tailEnd/>
          </a:ln>
        </p:spPr>
      </p:pic>
    </p:spTree>
    <p:extLst>
      <p:ext uri="{BB962C8B-B14F-4D97-AF65-F5344CB8AC3E}">
        <p14:creationId xmlns:p14="http://schemas.microsoft.com/office/powerpoint/2010/main" val="2229825311"/>
      </p:ext>
    </p:extLst>
  </p:cSld>
  <p:clrMapOvr>
    <a:masterClrMapping/>
  </p:clrMapOvr>
  <p:transition spd="med">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01AD25B0-4B75-4B88-B9CB-C024B26871D1}" type="slidenum">
              <a:rPr lang="en-US" altLang="en-US" sz="1200"/>
              <a:pPr algn="r"/>
              <a:t>66</a:t>
            </a:fld>
            <a:endParaRPr lang="en-US" altLang="en-US" sz="1200"/>
          </a:p>
        </p:txBody>
      </p:sp>
      <p:sp>
        <p:nvSpPr>
          <p:cNvPr id="149507"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800" dirty="0" err="1"/>
              <a:t>Creación</a:t>
            </a:r>
            <a:r>
              <a:rPr lang="en-US" altLang="en-US" sz="4800" dirty="0"/>
              <a:t> de un </a:t>
            </a:r>
            <a:r>
              <a:rPr lang="en-US" altLang="en-US" sz="4800" dirty="0" err="1"/>
              <a:t>nuevo</a:t>
            </a:r>
            <a:r>
              <a:rPr lang="en-US" altLang="en-US" sz="4800" dirty="0"/>
              <a:t> RAN </a:t>
            </a:r>
          </a:p>
        </p:txBody>
      </p:sp>
      <p:pic>
        <p:nvPicPr>
          <p:cNvPr id="149508" name="Picture 3"/>
          <p:cNvPicPr>
            <a:picLocks noChangeAspect="1" noChangeArrowheads="1"/>
          </p:cNvPicPr>
          <p:nvPr/>
        </p:nvPicPr>
        <p:blipFill>
          <a:blip r:embed="rId3"/>
          <a:srcRect/>
          <a:stretch>
            <a:fillRect/>
          </a:stretch>
        </p:blipFill>
        <p:spPr bwMode="auto">
          <a:xfrm>
            <a:off x="381000" y="1371600"/>
            <a:ext cx="8072438" cy="4843463"/>
          </a:xfrm>
          <a:prstGeom prst="rect">
            <a:avLst/>
          </a:prstGeom>
          <a:noFill/>
          <a:ln w="9525">
            <a:noFill/>
            <a:miter lim="800000"/>
            <a:headEnd/>
            <a:tailEnd/>
          </a:ln>
        </p:spPr>
      </p:pic>
    </p:spTree>
    <p:extLst>
      <p:ext uri="{BB962C8B-B14F-4D97-AF65-F5344CB8AC3E}">
        <p14:creationId xmlns:p14="http://schemas.microsoft.com/office/powerpoint/2010/main" val="2934189838"/>
      </p:ext>
    </p:extLst>
  </p:cSld>
  <p:clrMapOvr>
    <a:masterClrMapping/>
  </p:clrMapOvr>
  <p:transition spd="med">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E23E684C-9C68-440D-951A-94DE147D5146}" type="slidenum">
              <a:rPr lang="en-US" altLang="en-US" sz="1200"/>
              <a:pPr algn="r"/>
              <a:t>67</a:t>
            </a:fld>
            <a:endParaRPr lang="en-US" altLang="en-US" sz="1200"/>
          </a:p>
        </p:txBody>
      </p:sp>
      <p:sp>
        <p:nvSpPr>
          <p:cNvPr id="151555"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800" dirty="0" err="1"/>
              <a:t>Creación</a:t>
            </a:r>
            <a:r>
              <a:rPr lang="en-US" altLang="en-US" sz="4800" dirty="0"/>
              <a:t> de un </a:t>
            </a:r>
            <a:r>
              <a:rPr lang="en-US" altLang="en-US" sz="4800" dirty="0" err="1"/>
              <a:t>nuevo</a:t>
            </a:r>
            <a:r>
              <a:rPr lang="en-US" altLang="en-US" sz="4800" dirty="0"/>
              <a:t> RAN </a:t>
            </a:r>
          </a:p>
        </p:txBody>
      </p:sp>
      <p:pic>
        <p:nvPicPr>
          <p:cNvPr id="151556" name="Picture 2"/>
          <p:cNvPicPr>
            <a:picLocks noChangeAspect="1" noChangeArrowheads="1"/>
          </p:cNvPicPr>
          <p:nvPr/>
        </p:nvPicPr>
        <p:blipFill>
          <a:blip r:embed="rId3"/>
          <a:srcRect/>
          <a:stretch>
            <a:fillRect/>
          </a:stretch>
        </p:blipFill>
        <p:spPr bwMode="auto">
          <a:xfrm>
            <a:off x="228600" y="1295400"/>
            <a:ext cx="8686800" cy="4171950"/>
          </a:xfrm>
          <a:prstGeom prst="rect">
            <a:avLst/>
          </a:prstGeom>
          <a:noFill/>
          <a:ln w="9525">
            <a:noFill/>
            <a:miter lim="800000"/>
            <a:headEnd/>
            <a:tailEnd/>
          </a:ln>
        </p:spPr>
      </p:pic>
    </p:spTree>
    <p:extLst>
      <p:ext uri="{BB962C8B-B14F-4D97-AF65-F5344CB8AC3E}">
        <p14:creationId xmlns:p14="http://schemas.microsoft.com/office/powerpoint/2010/main" val="4189975794"/>
      </p:ext>
    </p:extLst>
  </p:cSld>
  <p:clrMapOvr>
    <a:masterClrMapping/>
  </p:clrMapOvr>
  <p:transition spd="med">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Number Placeholder 1"/>
          <p:cNvSpPr txBox="1">
            <a:spLocks noGrp="1"/>
          </p:cNvSpPr>
          <p:nvPr/>
        </p:nvSpPr>
        <p:spPr bwMode="auto">
          <a:xfrm>
            <a:off x="6781800" y="6324600"/>
            <a:ext cx="1905000" cy="457200"/>
          </a:xfrm>
          <a:prstGeom prst="rect">
            <a:avLst/>
          </a:prstGeom>
          <a:noFill/>
          <a:ln w="9525">
            <a:noFill/>
            <a:miter lim="800000"/>
            <a:headEnd/>
            <a:tailEnd/>
          </a:ln>
        </p:spPr>
        <p:txBody>
          <a:bodyPr anchor="b"/>
          <a:lstStyle/>
          <a:p>
            <a:pPr algn="r"/>
            <a:fld id="{B8C3FD05-BD23-4BF7-BF3A-2A9DE60EB6DC}" type="slidenum">
              <a:rPr lang="en-US" altLang="en-US" sz="1200"/>
              <a:pPr algn="r"/>
              <a:t>68</a:t>
            </a:fld>
            <a:endParaRPr lang="en-US" altLang="en-US" sz="1200"/>
          </a:p>
        </p:txBody>
      </p:sp>
      <p:sp>
        <p:nvSpPr>
          <p:cNvPr id="153603" name="Rectangle 4"/>
          <p:cNvSpPr>
            <a:spLocks noChangeArrowheads="1"/>
          </p:cNvSpPr>
          <p:nvPr/>
        </p:nvSpPr>
        <p:spPr bwMode="auto">
          <a:xfrm>
            <a:off x="609600" y="304800"/>
            <a:ext cx="8153400" cy="838200"/>
          </a:xfrm>
          <a:prstGeom prst="rect">
            <a:avLst/>
          </a:prstGeom>
          <a:noFill/>
          <a:ln w="9525">
            <a:noFill/>
            <a:miter lim="800000"/>
            <a:headEnd/>
            <a:tailEnd/>
          </a:ln>
        </p:spPr>
        <p:txBody>
          <a:bodyPr anchor="b"/>
          <a:lstStyle/>
          <a:p>
            <a:pPr algn="ctr"/>
            <a:r>
              <a:rPr lang="en-US" altLang="en-US" sz="4800" dirty="0" err="1"/>
              <a:t>Creación</a:t>
            </a:r>
            <a:r>
              <a:rPr lang="en-US" altLang="en-US" sz="4800" dirty="0"/>
              <a:t> de un </a:t>
            </a:r>
            <a:r>
              <a:rPr lang="en-US" altLang="en-US" sz="4800" dirty="0" err="1"/>
              <a:t>nuevo</a:t>
            </a:r>
            <a:r>
              <a:rPr lang="en-US" altLang="en-US" sz="4800" dirty="0"/>
              <a:t> RAN </a:t>
            </a:r>
          </a:p>
        </p:txBody>
      </p:sp>
      <p:pic>
        <p:nvPicPr>
          <p:cNvPr id="153604" name="Picture 2"/>
          <p:cNvPicPr>
            <a:picLocks noChangeAspect="1" noChangeArrowheads="1"/>
          </p:cNvPicPr>
          <p:nvPr/>
        </p:nvPicPr>
        <p:blipFill>
          <a:blip r:embed="rId3"/>
          <a:srcRect/>
          <a:stretch>
            <a:fillRect/>
          </a:stretch>
        </p:blipFill>
        <p:spPr bwMode="auto">
          <a:xfrm>
            <a:off x="152400" y="1371600"/>
            <a:ext cx="8896350" cy="3362325"/>
          </a:xfrm>
          <a:prstGeom prst="rect">
            <a:avLst/>
          </a:prstGeom>
          <a:noFill/>
          <a:ln w="9525">
            <a:noFill/>
            <a:miter lim="800000"/>
            <a:headEnd/>
            <a:tailEnd/>
          </a:ln>
        </p:spPr>
      </p:pic>
    </p:spTree>
    <p:extLst>
      <p:ext uri="{BB962C8B-B14F-4D97-AF65-F5344CB8AC3E}">
        <p14:creationId xmlns:p14="http://schemas.microsoft.com/office/powerpoint/2010/main" val="1045809474"/>
      </p:ext>
    </p:extLst>
  </p:cSld>
  <p:clrMapOvr>
    <a:masterClrMapping/>
  </p:clrMapOvr>
  <p:transition spd="med">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p:txBody>
          <a:bodyPr/>
          <a:lstStyle/>
          <a:p>
            <a:pPr>
              <a:defRPr/>
            </a:pPr>
            <a:r>
              <a:rPr lang="es-MX"/>
              <a:t>Módulo 7: Cambios a RANs existentes</a:t>
            </a:r>
          </a:p>
        </p:txBody>
      </p:sp>
      <p:sp>
        <p:nvSpPr>
          <p:cNvPr id="64515"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D6738478-BCFA-4D3A-8942-A00E587D9AC7}" type="slidenum">
              <a:rPr lang="en-US" altLang="en-US" sz="1200">
                <a:latin typeface="Calibri" pitchFamily="34" charset="0"/>
              </a:rPr>
              <a:pPr algn="r" eaLnBrk="1" hangingPunct="1"/>
              <a:t>69</a:t>
            </a:fld>
            <a:endParaRPr lang="en-US" altLang="en-US" sz="1200">
              <a:latin typeface="Calibri" pitchFamily="34" charset="0"/>
            </a:endParaRPr>
          </a:p>
        </p:txBody>
      </p:sp>
      <p:sp>
        <p:nvSpPr>
          <p:cNvPr id="64516" name="Slide Number Placeholder 1"/>
          <p:cNvSpPr txBox="1">
            <a:spLocks noGrp="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39810253-286D-4B73-BDF3-0FBBBA50FDEB}" type="slidenum">
              <a:rPr lang="en-US" altLang="en-US" sz="1200">
                <a:latin typeface="Calibri" pitchFamily="34" charset="0"/>
              </a:rPr>
              <a:pPr algn="r" eaLnBrk="1" hangingPunct="1"/>
              <a:t>69</a:t>
            </a:fld>
            <a:endParaRPr lang="en-US" altLang="en-US" sz="1200">
              <a:latin typeface="Calibri" pitchFamily="34" charset="0"/>
            </a:endParaRPr>
          </a:p>
        </p:txBody>
      </p:sp>
      <p:sp>
        <p:nvSpPr>
          <p:cNvPr id="64517" name="Rectangle 3"/>
          <p:cNvSpPr>
            <a:spLocks noChangeArrowheads="1"/>
          </p:cNvSpPr>
          <p:nvPr/>
        </p:nvSpPr>
        <p:spPr bwMode="auto">
          <a:xfrm>
            <a:off x="217488" y="4987925"/>
            <a:ext cx="8545512" cy="533400"/>
          </a:xfrm>
          <a:prstGeom prst="rect">
            <a:avLst/>
          </a:prstGeom>
          <a:solidFill>
            <a:srgbClr val="FFFFCC"/>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2400" dirty="0">
                <a:latin typeface="Calibri" pitchFamily="34" charset="0"/>
                <a:cs typeface="Tahoma" pitchFamily="34" charset="0"/>
              </a:rPr>
              <a:t>Los campo fijos, 040, </a:t>
            </a:r>
            <a:r>
              <a:rPr lang="es-MX" altLang="en-US" sz="2400" dirty="0" smtClean="0">
                <a:latin typeface="Calibri" pitchFamily="34" charset="0"/>
                <a:cs typeface="Tahoma" pitchFamily="34" charset="0"/>
              </a:rPr>
              <a:t>1XX, 3XX, </a:t>
            </a:r>
            <a:r>
              <a:rPr lang="es-MX" altLang="en-US" sz="2400" dirty="0">
                <a:latin typeface="Calibri" pitchFamily="34" charset="0"/>
                <a:cs typeface="Tahoma" pitchFamily="34" charset="0"/>
              </a:rPr>
              <a:t>670 se generan automáticamente</a:t>
            </a:r>
          </a:p>
        </p:txBody>
      </p:sp>
      <p:sp>
        <p:nvSpPr>
          <p:cNvPr id="64519" name="Rectangle 4"/>
          <p:cNvSpPr>
            <a:spLocks noChangeArrowheads="1"/>
          </p:cNvSpPr>
          <p:nvPr/>
        </p:nvSpPr>
        <p:spPr bwMode="auto">
          <a:xfrm>
            <a:off x="609600" y="304800"/>
            <a:ext cx="8153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4800" dirty="0">
                <a:latin typeface="Calibri" pitchFamily="34" charset="0"/>
              </a:rPr>
              <a:t>Creación de un nuevo RAN</a:t>
            </a:r>
            <a:endParaRPr lang="en-US" altLang="en-US" sz="4800" dirty="0">
              <a:latin typeface="Calibri" pitchFamily="34" charset="0"/>
            </a:endParaRPr>
          </a:p>
        </p:txBody>
      </p:sp>
      <p:pic>
        <p:nvPicPr>
          <p:cNvPr id="9" name="Picture 8"/>
          <p:cNvPicPr>
            <a:picLocks noChangeAspect="1" noChangeArrowheads="1"/>
          </p:cNvPicPr>
          <p:nvPr/>
        </p:nvPicPr>
        <p:blipFill>
          <a:blip r:embed="rId3"/>
          <a:srcRect/>
          <a:stretch>
            <a:fillRect/>
          </a:stretch>
        </p:blipFill>
        <p:spPr bwMode="auto">
          <a:xfrm>
            <a:off x="217488" y="1143000"/>
            <a:ext cx="8785225" cy="3081338"/>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1"/>
          </p:nvPr>
        </p:nvSpPr>
        <p:spPr/>
        <p:txBody>
          <a:bodyPr/>
          <a:lstStyle/>
          <a:p>
            <a:pPr>
              <a:defRPr/>
            </a:pPr>
            <a:r>
              <a:rPr lang="es-MX"/>
              <a:t>Módulo 7: Cambios a RANs existentes</a:t>
            </a:r>
          </a:p>
        </p:txBody>
      </p:sp>
      <p:sp>
        <p:nvSpPr>
          <p:cNvPr id="65539"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B42527B1-A15D-43C0-B7F2-948BF4D78088}" type="slidenum">
              <a:rPr lang="en-US" altLang="en-US" sz="1200">
                <a:latin typeface="Calibri" pitchFamily="34" charset="0"/>
              </a:rPr>
              <a:pPr algn="r" eaLnBrk="1" hangingPunct="1"/>
              <a:t>70</a:t>
            </a:fld>
            <a:endParaRPr lang="en-US" altLang="en-US" sz="1200">
              <a:latin typeface="Calibri" pitchFamily="34" charset="0"/>
            </a:endParaRPr>
          </a:p>
        </p:txBody>
      </p:sp>
      <p:sp>
        <p:nvSpPr>
          <p:cNvPr id="65540" name="Slide Number Placeholder 1"/>
          <p:cNvSpPr txBox="1">
            <a:spLocks noGrp="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3BE0B10A-94E7-40B7-B9A5-E0F23BA748B2}" type="slidenum">
              <a:rPr lang="en-US" altLang="en-US" sz="1200">
                <a:latin typeface="Calibri" pitchFamily="34" charset="0"/>
              </a:rPr>
              <a:pPr algn="r" eaLnBrk="1" hangingPunct="1"/>
              <a:t>70</a:t>
            </a:fld>
            <a:endParaRPr lang="en-US" altLang="en-US" sz="1200">
              <a:latin typeface="Calibri" pitchFamily="34" charset="0"/>
            </a:endParaRPr>
          </a:p>
        </p:txBody>
      </p:sp>
      <p:pic>
        <p:nvPicPr>
          <p:cNvPr id="6554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81200"/>
            <a:ext cx="8437563" cy="330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Rectangle 4"/>
          <p:cNvSpPr>
            <a:spLocks noChangeArrowheads="1"/>
          </p:cNvSpPr>
          <p:nvPr/>
        </p:nvSpPr>
        <p:spPr bwMode="auto">
          <a:xfrm>
            <a:off x="609600" y="304800"/>
            <a:ext cx="8153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MX" altLang="en-US" sz="4400">
                <a:latin typeface="Calibri" pitchFamily="34" charset="0"/>
              </a:rPr>
              <a:t>Creación de un nuevo RAN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66563"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B45BF3DC-EF3E-4A13-95AA-4D7651EFD64F}" type="slidenum">
              <a:rPr lang="en-US" altLang="en-US" sz="1200">
                <a:latin typeface="Calibri" pitchFamily="34" charset="0"/>
              </a:rPr>
              <a:pPr algn="r" eaLnBrk="1" hangingPunct="1"/>
              <a:t>71</a:t>
            </a:fld>
            <a:endParaRPr lang="en-US" altLang="en-US" sz="1200">
              <a:latin typeface="Calibri" pitchFamily="34" charset="0"/>
            </a:endParaRPr>
          </a:p>
        </p:txBody>
      </p:sp>
      <p:sp>
        <p:nvSpPr>
          <p:cNvPr id="66564" name="Rectangle 2"/>
          <p:cNvSpPr>
            <a:spLocks noGrp="1" noChangeArrowheads="1"/>
          </p:cNvSpPr>
          <p:nvPr>
            <p:ph type="title" idx="4294967295"/>
          </p:nvPr>
        </p:nvSpPr>
        <p:spPr>
          <a:xfrm>
            <a:off x="914400" y="838200"/>
            <a:ext cx="7391400" cy="914400"/>
          </a:xfrm>
        </p:spPr>
        <p:txBody>
          <a:bodyPr anchor="b"/>
          <a:lstStyle/>
          <a:p>
            <a:pPr eaLnBrk="1" hangingPunct="1"/>
            <a:r>
              <a:rPr lang="en-US" altLang="en-US" sz="4000" smtClean="0">
                <a:solidFill>
                  <a:schemeClr val="tx1"/>
                </a:solidFill>
              </a:rPr>
              <a:t>Conclusion:  ¡No se </a:t>
            </a:r>
            <a:r>
              <a:rPr lang="es-MX" altLang="en-US" sz="4000" smtClean="0">
                <a:solidFill>
                  <a:schemeClr val="tx1"/>
                </a:solidFill>
              </a:rPr>
              <a:t>atormenten</a:t>
            </a:r>
            <a:r>
              <a:rPr lang="en-US" altLang="en-US" sz="4000" smtClean="0">
                <a:solidFill>
                  <a:schemeClr val="tx1"/>
                </a:solidFill>
              </a:rPr>
              <a:t>!</a:t>
            </a:r>
          </a:p>
        </p:txBody>
      </p:sp>
      <p:sp>
        <p:nvSpPr>
          <p:cNvPr id="66565" name="Rectangle 3"/>
          <p:cNvSpPr>
            <a:spLocks noGrp="1" noChangeArrowheads="1"/>
          </p:cNvSpPr>
          <p:nvPr>
            <p:ph type="body" idx="4294967295"/>
          </p:nvPr>
        </p:nvSpPr>
        <p:spPr>
          <a:xfrm>
            <a:off x="685800" y="1981200"/>
            <a:ext cx="7772400" cy="4114800"/>
          </a:xfrm>
        </p:spPr>
        <p:txBody>
          <a:bodyPr/>
          <a:lstStyle/>
          <a:p>
            <a:pPr eaLnBrk="1" hangingPunct="1"/>
            <a:r>
              <a:rPr lang="es-ES" altLang="en-US" smtClean="0"/>
              <a:t>El archivo es dinámica, y cualquier catalogador con mayor información puede mejorar el RAN en el futuro</a:t>
            </a:r>
          </a:p>
          <a:p>
            <a:pPr eaLnBrk="1" hangingPunct="1"/>
            <a:endParaRPr lang="es-ES" altLang="en-US" smtClean="0"/>
          </a:p>
          <a:p>
            <a:pPr eaLnBrk="1" hangingPunct="1"/>
            <a:r>
              <a:rPr lang="es-ES" altLang="en-US" smtClean="0"/>
              <a:t>Tenga confianza! Usted es el experto, con el ítem en mano</a:t>
            </a:r>
            <a:r>
              <a:rPr lang="en-US" altLang="en-US" smtClean="0"/>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pPr>
              <a:defRPr/>
            </a:pPr>
            <a:r>
              <a:rPr lang="es-MX"/>
              <a:t>Módulo 7: Cambios a RANs existentes</a:t>
            </a:r>
          </a:p>
        </p:txBody>
      </p:sp>
      <p:sp>
        <p:nvSpPr>
          <p:cNvPr id="67587" name="Rectangle 13"/>
          <p:cNvSpPr txBox="1">
            <a:spLocks noGrp="1" noChangeArrowheads="1"/>
          </p:cNvSpPr>
          <p:nvPr/>
        </p:nvSpPr>
        <p:spPr bwMode="auto">
          <a:xfrm>
            <a:off x="67818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6EE77778-9599-4E24-A58C-FEAB3D342D61}" type="slidenum">
              <a:rPr lang="en-US" altLang="en-US" sz="1200">
                <a:latin typeface="Calibri" pitchFamily="34" charset="0"/>
              </a:rPr>
              <a:pPr algn="r" eaLnBrk="1" hangingPunct="1"/>
              <a:t>72</a:t>
            </a:fld>
            <a:endParaRPr lang="en-US" altLang="en-US" sz="1200">
              <a:latin typeface="Calibri" pitchFamily="34" charset="0"/>
            </a:endParaRPr>
          </a:p>
        </p:txBody>
      </p:sp>
      <p:sp>
        <p:nvSpPr>
          <p:cNvPr id="67588" name="Rectangle 2"/>
          <p:cNvSpPr>
            <a:spLocks noGrp="1" noChangeArrowheads="1"/>
          </p:cNvSpPr>
          <p:nvPr>
            <p:ph type="title" idx="4294967295"/>
          </p:nvPr>
        </p:nvSpPr>
        <p:spPr>
          <a:xfrm>
            <a:off x="1028700" y="228600"/>
            <a:ext cx="7086600" cy="990600"/>
          </a:xfrm>
        </p:spPr>
        <p:txBody>
          <a:bodyPr anchor="b"/>
          <a:lstStyle/>
          <a:p>
            <a:pPr eaLnBrk="1" hangingPunct="1"/>
            <a:r>
              <a:rPr lang="en-US" altLang="en-US" smtClean="0">
                <a:solidFill>
                  <a:schemeClr val="tx1"/>
                </a:solidFill>
              </a:rPr>
              <a:t>¡Gracias!	</a:t>
            </a:r>
          </a:p>
        </p:txBody>
      </p:sp>
      <p:sp>
        <p:nvSpPr>
          <p:cNvPr id="67589" name="Rectangle 3"/>
          <p:cNvSpPr>
            <a:spLocks noGrp="1" noChangeArrowheads="1"/>
          </p:cNvSpPr>
          <p:nvPr>
            <p:ph type="body" idx="4294967295"/>
          </p:nvPr>
        </p:nvSpPr>
        <p:spPr>
          <a:xfrm>
            <a:off x="457200" y="1676400"/>
            <a:ext cx="8077200" cy="4419600"/>
          </a:xfrm>
        </p:spPr>
        <p:txBody>
          <a:bodyPr/>
          <a:lstStyle/>
          <a:p>
            <a:pPr eaLnBrk="1" hangingPunct="1">
              <a:buFontTx/>
              <a:buNone/>
            </a:pPr>
            <a:r>
              <a:rPr lang="en-US" altLang="en-US" dirty="0" smtClean="0"/>
              <a:t>	 ¡</a:t>
            </a:r>
            <a:r>
              <a:rPr lang="es-ES" altLang="en-US" dirty="0" smtClean="0"/>
              <a:t>La colaboración de todos los socios mejora el archivo de autoridad y las bases de datos bibliográficos!</a:t>
            </a:r>
            <a:r>
              <a:rPr lang="en-US" altLang="en-US" dirty="0" smtClean="0"/>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1" name="Title 1"/>
          <p:cNvSpPr>
            <a:spLocks noGrp="1"/>
          </p:cNvSpPr>
          <p:nvPr>
            <p:ph type="title"/>
          </p:nvPr>
        </p:nvSpPr>
        <p:spPr/>
        <p:txBody>
          <a:bodyPr/>
          <a:lstStyle/>
          <a:p>
            <a:pPr eaLnBrk="1" hangingPunct="1"/>
            <a:r>
              <a:rPr lang="es-MX" dirty="0" smtClean="0"/>
              <a:t>Módulo 7: Realizando Cambios en </a:t>
            </a:r>
            <a:r>
              <a:rPr lang="es-MX" dirty="0" err="1" smtClean="0"/>
              <a:t>RANs</a:t>
            </a:r>
            <a:endParaRPr lang="es-MX" dirty="0" smtClean="0"/>
          </a:p>
        </p:txBody>
      </p:sp>
      <p:sp>
        <p:nvSpPr>
          <p:cNvPr id="450562" name="Content Placeholder 2"/>
          <p:cNvSpPr>
            <a:spLocks noGrp="1"/>
          </p:cNvSpPr>
          <p:nvPr>
            <p:ph idx="1"/>
          </p:nvPr>
        </p:nvSpPr>
        <p:spPr/>
        <p:txBody>
          <a:bodyPr/>
          <a:lstStyle/>
          <a:p>
            <a:pPr marL="0" indent="0" algn="ctr" eaLnBrk="1" hangingPunct="1">
              <a:buFont typeface="Arial" charset="0"/>
              <a:buNone/>
            </a:pPr>
            <a:endParaRPr lang="en-US" b="1" smtClean="0"/>
          </a:p>
          <a:p>
            <a:pPr marL="0" indent="0" algn="ctr" eaLnBrk="1" hangingPunct="1">
              <a:buFont typeface="Arial" charset="0"/>
              <a:buNone/>
            </a:pPr>
            <a:endParaRPr lang="en-US" b="1" smtClean="0"/>
          </a:p>
          <a:p>
            <a:pPr marL="0" indent="0" algn="ctr" eaLnBrk="1" hangingPunct="1">
              <a:buFont typeface="Arial" charset="0"/>
              <a:buNone/>
            </a:pPr>
            <a:endParaRPr lang="en-US" b="1" smtClean="0"/>
          </a:p>
          <a:p>
            <a:pPr marL="0" indent="0" algn="ctr" eaLnBrk="1" hangingPunct="1">
              <a:buFont typeface="Arial" charset="0"/>
              <a:buNone/>
            </a:pPr>
            <a:r>
              <a:rPr lang="en-US" sz="4800" b="1" smtClean="0"/>
              <a:t>¿Preguntas?</a:t>
            </a:r>
          </a:p>
          <a:p>
            <a:pPr marL="0" indent="0" eaLnBrk="1" hangingPunct="1">
              <a:buFont typeface="Arial" charset="0"/>
              <a:buNone/>
            </a:pPr>
            <a:endParaRPr lang="en-US" smtClean="0"/>
          </a:p>
        </p:txBody>
      </p:sp>
      <p:sp>
        <p:nvSpPr>
          <p:cNvPr id="450564" name="Footer Placeholder 5"/>
          <p:cNvSpPr>
            <a:spLocks noGrp="1"/>
          </p:cNvSpPr>
          <p:nvPr>
            <p:ph type="ftr" sz="quarter" idx="11"/>
          </p:nvPr>
        </p:nvSpPr>
        <p:spPr bwMode="auto">
          <a:noFill/>
          <a:ln>
            <a:miter lim="800000"/>
            <a:headEnd/>
            <a:tailEnd/>
          </a:ln>
        </p:spPr>
        <p:txBody>
          <a:bodyPr/>
          <a:lstStyle/>
          <a:p>
            <a:r>
              <a:rPr lang="en-US" dirty="0" err="1" smtClean="0"/>
              <a:t>Módulo</a:t>
            </a:r>
            <a:r>
              <a:rPr lang="en-US" dirty="0" smtClean="0"/>
              <a:t> 7: </a:t>
            </a:r>
            <a:r>
              <a:rPr lang="en-US" dirty="0" err="1" smtClean="0"/>
              <a:t>Realizando</a:t>
            </a:r>
            <a:r>
              <a:rPr lang="en-US" dirty="0" smtClean="0"/>
              <a:t> </a:t>
            </a:r>
            <a:r>
              <a:rPr lang="en-US" dirty="0" err="1" smtClean="0"/>
              <a:t>Cambios</a:t>
            </a:r>
            <a:r>
              <a:rPr lang="en-US" dirty="0" smtClean="0"/>
              <a:t> </a:t>
            </a:r>
            <a:r>
              <a:rPr lang="en-US" dirty="0" err="1" smtClean="0"/>
              <a:t>en</a:t>
            </a:r>
            <a:r>
              <a:rPr lang="en-US" smtClean="0"/>
              <a:t> RANs</a:t>
            </a:r>
            <a:endParaRPr lang="en-US" dirty="0" smtClean="0"/>
          </a:p>
        </p:txBody>
      </p:sp>
    </p:spTree>
    <p:extLst>
      <p:ext uri="{BB962C8B-B14F-4D97-AF65-F5344CB8AC3E}">
        <p14:creationId xmlns:p14="http://schemas.microsoft.com/office/powerpoint/2010/main" val="2420351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732</TotalTime>
  <Words>8967</Words>
  <Application>Microsoft Office PowerPoint</Application>
  <PresentationFormat>On-screen Show (4:3)</PresentationFormat>
  <Paragraphs>696</Paragraphs>
  <Slides>73</Slides>
  <Notes>73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73</vt:i4>
      </vt:variant>
    </vt:vector>
  </HeadingPairs>
  <TitlesOfParts>
    <vt:vector size="77" baseType="lpstr">
      <vt:lpstr>Arial</vt:lpstr>
      <vt:lpstr>Calibri</vt:lpstr>
      <vt:lpstr>Tahoma</vt:lpstr>
      <vt:lpstr>Default Design</vt:lpstr>
      <vt:lpstr>Realizando Cambios en Registros de Autoridades de Nombres y de Obras/Expresiones que ya existen  en el LC/NAF </vt:lpstr>
      <vt:lpstr>Panorama</vt:lpstr>
      <vt:lpstr>No es un mundo (NACO) perfecto</vt:lpstr>
      <vt:lpstr>Resumen: Principio básico</vt:lpstr>
      <vt:lpstr>Resumen: Lista de Verificación </vt:lpstr>
      <vt:lpstr>Resumen: Los Resultados de las Búsquedas regulan los Flujos de Trabajo</vt:lpstr>
      <vt:lpstr>Resumen: Los Resultados de las Búsquedas Impactan los Flujos de Trabajo</vt:lpstr>
      <vt:lpstr>¿Por qué actualizar un RAN existente?</vt:lpstr>
      <vt:lpstr>¿Por qué actualizar un RAN existente?</vt:lpstr>
      <vt:lpstr>Para enriquecer mediante …</vt:lpstr>
      <vt:lpstr>Modificación o Actualización de Atributos</vt:lpstr>
      <vt:lpstr>Adición de punto(s) de acceso  de variantes</vt:lpstr>
      <vt:lpstr>Adición de punto(s) de acceso  de variantes</vt:lpstr>
      <vt:lpstr>Mostrando Nueva(s) Relacion(es) entre Entidades en Campos 5XX</vt:lpstr>
      <vt:lpstr>Mostrando Nueva(s) Relacion(es) entre Entidades en Campos 5XX</vt:lpstr>
      <vt:lpstr>Cambiando un punto de acceso de variante para resolver un conflicto en NACO </vt:lpstr>
      <vt:lpstr>Cambiando un punto de acceso de variante para resolver un conflicto en NACO </vt:lpstr>
      <vt:lpstr>Cambiando un punto de acceso de variante para resolver un conflicto en NACO </vt:lpstr>
      <vt:lpstr>Cambiando un punto de acceso de variante para resolver un conflicto en NACO </vt:lpstr>
      <vt:lpstr>Cambiando un punto de acceso autorizado para cerrar una fecha de nacimiento abierta </vt:lpstr>
      <vt:lpstr>Cambiando un punto de acceso autorizado para cerrar una fecha de nacimiento abierta</vt:lpstr>
      <vt:lpstr>Consolidación de información en un RAN cuando se eliminará un duplicado  </vt:lpstr>
      <vt:lpstr>Consolidación de información en un RAN cuando se eliminará un duplicado </vt:lpstr>
      <vt:lpstr>Evaluar y recodificar con RDA cuando el 1XX en el RAN no es Aceptable en RDA</vt:lpstr>
      <vt:lpstr>Evaluar y recodificar con RDA cuando el 1XX en el RAN no es Aceptable en RDA</vt:lpstr>
      <vt:lpstr>Evaluar y recodificar con RDA cuando el 1XX en el RAN no es Aceptable en RDA</vt:lpstr>
      <vt:lpstr>Evaluar y recodificar con RDA cuando el 1XX en el RAN no es Aceptable en RDA</vt:lpstr>
      <vt:lpstr>Evaluar y recodificar con RDA cuando el 1XX en el RAN no es Aceptable en RDA</vt:lpstr>
      <vt:lpstr>Evaluar y recodificar con RDA cuando el 1XX en el RAN no es Aceptable en RDA</vt:lpstr>
      <vt:lpstr>Evaluar y recodificar con RDA un RAN cuando el 1XX es Aceptable en RDA</vt:lpstr>
      <vt:lpstr>Evaluar y codificar a RDA un RAN cuando el 1XX es RDA-Aceptable</vt:lpstr>
      <vt:lpstr>PowerPoint Presentation</vt:lpstr>
      <vt:lpstr>PowerPoint Presentation</vt:lpstr>
      <vt:lpstr>¿Y qué pasa con las Referencias de las Forma Anteriores? </vt:lpstr>
      <vt:lpstr> 8 Ejercicios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 no se encontró algo - crear un RAN</vt:lpstr>
      <vt:lpstr>Nombres de Personas</vt:lpstr>
      <vt:lpstr>Nombres de Personas</vt:lpstr>
      <vt:lpstr>Nombres de Personas</vt:lpstr>
      <vt:lpstr>Nombres de Familias</vt:lpstr>
      <vt:lpstr>Nombre de Entidad Corporativa</vt:lpstr>
      <vt:lpstr>Nombre de Entidad Corporativa</vt:lpstr>
      <vt:lpstr>Nombre de Lugar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  ¡No se atormenten!</vt:lpstr>
      <vt:lpstr>¡Gracias! </vt:lpstr>
      <vt:lpstr>Módulo 7: Realizando Cambios en RANs</vt:lpstr>
    </vt:vector>
  </TitlesOfParts>
  <Company>Library of Congress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Haciendo Cambios a Registros de Autoridades de Nombres y de Obras/Expresiones Existentes en el LC/NAF</dc:title>
  <dc:creator>mpol</dc:creator>
  <cp:lastModifiedBy>John Wright</cp:lastModifiedBy>
  <cp:revision>114</cp:revision>
  <dcterms:created xsi:type="dcterms:W3CDTF">2013-08-09T15:23:28Z</dcterms:created>
  <dcterms:modified xsi:type="dcterms:W3CDTF">2017-12-06T23:58:28Z</dcterms:modified>
</cp:coreProperties>
</file>